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4" r:id="rId1"/>
  </p:sldMasterIdLst>
  <p:notesMasterIdLst>
    <p:notesMasterId r:id="rId15"/>
  </p:notesMasterIdLst>
  <p:sldIdLst>
    <p:sldId id="282" r:id="rId2"/>
    <p:sldId id="278" r:id="rId3"/>
    <p:sldId id="283" r:id="rId4"/>
    <p:sldId id="270" r:id="rId5"/>
    <p:sldId id="284" r:id="rId6"/>
    <p:sldId id="285" r:id="rId7"/>
    <p:sldId id="293" r:id="rId8"/>
    <p:sldId id="287" r:id="rId9"/>
    <p:sldId id="290" r:id="rId10"/>
    <p:sldId id="289" r:id="rId11"/>
    <p:sldId id="291" r:id="rId12"/>
    <p:sldId id="292" r:id="rId13"/>
    <p:sldId id="264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7" userDrawn="1">
          <p15:clr>
            <a:srgbClr val="A4A3A4"/>
          </p15:clr>
        </p15:guide>
        <p15:guide id="2" pos="4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C412"/>
    <a:srgbClr val="DED600"/>
    <a:srgbClr val="343433"/>
    <a:srgbClr val="D0EB26"/>
    <a:srgbClr val="2983E3"/>
    <a:srgbClr val="E35959"/>
    <a:srgbClr val="EB8B2D"/>
    <a:srgbClr val="2F9C05"/>
    <a:srgbClr val="FAEE02"/>
    <a:srgbClr val="D1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D3FE4B-7598-462F-8EF5-735E59860416}" v="96" dt="2023-04-27T08:13:56.557"/>
    <p1510:client id="{2F0228A7-E72C-4EAD-B253-ACE049D4365C}" v="201" dt="2023-04-25T09:51:51.232"/>
    <p1510:client id="{40DAE8D1-C632-40DC-B20B-F661AFF0953F}" v="1077" dt="2023-04-25T12:07:43.735"/>
    <p1510:client id="{521D959F-B37C-4EF5-9BCB-9A02AD108198}" v="3853" dt="2023-04-26T22:10:15.279"/>
    <p1510:client id="{79740B90-8856-47B9-83FB-4595978131CA}" v="826" dt="2023-05-02T14:14:46.5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04"/>
    <p:restoredTop sz="94628"/>
  </p:normalViewPr>
  <p:slideViewPr>
    <p:cSldViewPr snapToObjects="1" showGuides="1">
      <p:cViewPr varScale="1">
        <p:scale>
          <a:sx n="169" d="100"/>
          <a:sy n="169" d="100"/>
        </p:scale>
        <p:origin x="976" y="184"/>
      </p:cViewPr>
      <p:guideLst>
        <p:guide orient="horz" pos="577"/>
        <p:guide pos="4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CE5A1-857B-214D-8BEE-AF65CEFCD544}" type="datetimeFigureOut">
              <a:rPr lang="de-DE" smtClean="0"/>
              <a:t>21.01.2024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31BCB-E4CC-CD41-BF0E-941D9510A3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62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700"/>
            </a:lvl1pPr>
          </a:lstStyle>
          <a:p>
            <a:r>
              <a:rPr lang="de-DE" dirty="0"/>
              <a:t>Ort I Name I Datum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00"/>
            </a:lvl1pPr>
          </a:lstStyle>
          <a:p>
            <a:r>
              <a:rPr lang="de-DE" dirty="0"/>
              <a:t>Seite </a:t>
            </a:r>
            <a:fld id="{EBA229B5-7CFD-BC45-B1DD-7E8FA6FF2A0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2340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98994" y="1275606"/>
            <a:ext cx="8221478" cy="3096344"/>
          </a:xfrm>
          <a:prstGeom prst="rect">
            <a:avLst/>
          </a:prstGeom>
        </p:spPr>
        <p:txBody>
          <a:bodyPr>
            <a:normAutofit/>
          </a:bodyPr>
          <a:lstStyle>
            <a:lvl1pPr marL="285750" marR="0" indent="-28575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300" baseline="0">
                <a:solidFill>
                  <a:schemeClr val="accent6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dirty="0"/>
              <a:t> Mastertextformat bearbeiten</a:t>
            </a:r>
          </a:p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dirty="0"/>
              <a:t> Mastertextformat bearbeiten</a:t>
            </a:r>
          </a:p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dirty="0"/>
              <a:t> Mastertextformat bearbeiten</a:t>
            </a:r>
          </a:p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dirty="0"/>
              <a:t> Mastertextformat bearbeiten</a:t>
            </a:r>
          </a:p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de-DE" dirty="0"/>
              <a:t> Mastertextformat bearbeiten</a:t>
            </a:r>
          </a:p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endParaRPr lang="de-DE" dirty="0"/>
          </a:p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endParaRPr lang="de-DE" dirty="0"/>
          </a:p>
          <a:p>
            <a:pPr lvl="0"/>
            <a:endParaRPr lang="de-DE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EBFAFBD-30AC-DAC4-4579-74482743A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 dirty="0"/>
              <a:t>Ort I Name I Datum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833880E-0052-3B2C-9129-A36CA1DD8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 dirty="0"/>
              <a:t>Seite </a:t>
            </a:r>
            <a:fld id="{EBA229B5-7CFD-BC45-B1DD-7E8FA6FF2A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B1143D-8BD3-0F9E-B585-E448FBD0E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94" y="845196"/>
            <a:ext cx="8149470" cy="35837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89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63486" y="1563637"/>
            <a:ext cx="4224537" cy="27990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00" baseline="0">
                <a:solidFill>
                  <a:srgbClr val="343433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32040" y="1572332"/>
            <a:ext cx="3886200" cy="27903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275" baseline="0">
                <a:solidFill>
                  <a:srgbClr val="343433"/>
                </a:solidFill>
                <a:latin typeface="+mj-lt"/>
              </a:defRPr>
            </a:lvl1pPr>
          </a:lstStyle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de-DE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DF04662D-21B7-9051-8A31-486AD1BF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 dirty="0"/>
              <a:t>Ort I Name I Datum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ADAE68C-3E53-85B9-7815-4845DB40D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 dirty="0"/>
              <a:t>Seite </a:t>
            </a:r>
            <a:fld id="{EBA229B5-7CFD-BC45-B1DD-7E8FA6FF2A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BDF3855-2F76-A448-84ED-A899CD61E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94" y="845196"/>
            <a:ext cx="8149470" cy="35837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9B5F845-920C-9E60-C93C-24CBD020D4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4A5A38D-E190-82AE-46C3-265489251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68" y="4083918"/>
            <a:ext cx="8149470" cy="35837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25B93AC-D9B3-BEBA-B871-3200B1EAE5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7899AF6-C9A4-534C-9EA9-B84DA79B2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68" y="4083918"/>
            <a:ext cx="8149470" cy="35837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85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395D310-D791-6C2B-22E7-EDC255BFD6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7899AF6-C9A4-534C-9EA9-B84DA79B2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68" y="4083918"/>
            <a:ext cx="8149470" cy="35837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871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C110A67-6133-4F95-EC8D-EDCA32F653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B4C68EB-EB8E-0EA7-6AED-A9D34A1A3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68" y="4083918"/>
            <a:ext cx="8149470" cy="358378"/>
          </a:xfrm>
        </p:spPr>
        <p:txBody>
          <a:bodyPr anchor="b">
            <a:noAutofit/>
          </a:bodyPr>
          <a:lstStyle>
            <a:lvl1pPr algn="l">
              <a:defRPr sz="15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594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77ED0AC-A2BB-427C-5640-760371DD25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36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0F328DB-0EA6-4561-CF99-8CB498A81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 dirty="0"/>
              <a:t>Ort I Name I Datum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C180B8C-F953-0F4A-5DEE-F4B1D3CEB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 dirty="0"/>
              <a:t>Seite </a:t>
            </a:r>
            <a:fld id="{EBA229B5-7CFD-BC45-B1DD-7E8FA6FF2A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6ECBAB-E58F-72BD-6166-BCF3D0CCAA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94" y="845196"/>
            <a:ext cx="8149470" cy="35837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405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8994" y="845196"/>
            <a:ext cx="8149470" cy="35837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8994" y="1275606"/>
            <a:ext cx="8149470" cy="3022698"/>
          </a:xfrm>
        </p:spPr>
        <p:txBody>
          <a:bodyPr>
            <a:normAutofit/>
          </a:bodyPr>
          <a:lstStyle>
            <a:lvl1pPr marL="0" indent="0" algn="l">
              <a:buNone/>
              <a:defRPr sz="1300">
                <a:solidFill>
                  <a:schemeClr val="accent6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6418F1B-1F49-A883-4762-14F675429A4E}"/>
              </a:ext>
            </a:extLst>
          </p:cNvPr>
          <p:cNvSpPr txBox="1"/>
          <p:nvPr userDrawn="1"/>
        </p:nvSpPr>
        <p:spPr>
          <a:xfrm>
            <a:off x="506629" y="308919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1013" dirty="0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C05C25C-01AB-BD07-4F27-345030EF3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 dirty="0"/>
              <a:t>Ort I Name I Datum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9D8A73D-192F-42B2-7F7B-1AAC1B4BC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 dirty="0"/>
              <a:t>Seite </a:t>
            </a:r>
            <a:fld id="{EBA229B5-7CFD-BC45-B1DD-7E8FA6FF2A0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5737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BAC653EC-50D5-1188-3B23-D99B8E0BE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 dirty="0"/>
              <a:t>Ort I Name I Datum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91808-C2DA-8AAB-9C2D-CFBCBE4C1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 dirty="0"/>
              <a:t>Seite </a:t>
            </a:r>
            <a:fld id="{EBA229B5-7CFD-BC45-B1DD-7E8FA6FF2A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B19328-9CAD-34A1-BB95-DCA30F69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94" y="845196"/>
            <a:ext cx="8149470" cy="35837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4FC01E-4815-58CB-245F-C6264A32E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055" y="1537097"/>
            <a:ext cx="8149470" cy="2858691"/>
          </a:xfrm>
        </p:spPr>
        <p:txBody>
          <a:bodyPr/>
          <a:lstStyle>
            <a:lvl1pPr marL="1714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1pPr>
            <a:lvl2pPr marL="5143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2pPr>
            <a:lvl3pPr marL="8572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3pPr>
            <a:lvl4pPr marL="12001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4pPr>
            <a:lvl5pPr marL="15430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40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8994" y="1338054"/>
            <a:ext cx="3754750" cy="3033896"/>
          </a:xfrm>
        </p:spPr>
        <p:txBody>
          <a:bodyPr>
            <a:normAutofit/>
          </a:bodyPr>
          <a:lstStyle>
            <a:lvl1pPr marL="1714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1pPr>
            <a:lvl2pPr marL="5143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2pPr>
            <a:lvl3pPr marL="8572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3pPr>
            <a:lvl4pPr marL="12001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4pPr>
            <a:lvl5pPr marL="15430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F25E90-E439-A938-CC55-2C9384E72BB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860032" y="1338054"/>
            <a:ext cx="3886200" cy="3033896"/>
          </a:xfrm>
        </p:spPr>
        <p:txBody>
          <a:bodyPr>
            <a:normAutofit/>
          </a:bodyPr>
          <a:lstStyle>
            <a:lvl1pPr marL="1714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1pPr>
            <a:lvl2pPr marL="5143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2pPr>
            <a:lvl3pPr marL="8572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3pPr>
            <a:lvl4pPr marL="12001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4pPr>
            <a:lvl5pPr marL="15430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A27DE744-2DB2-79E4-ADCA-E495F6C37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 dirty="0"/>
              <a:t>Ort I Name I Datum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0C70A-82C9-4644-961E-2EF6C1C27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 dirty="0"/>
              <a:t>Seite </a:t>
            </a:r>
            <a:fld id="{EBA229B5-7CFD-BC45-B1DD-7E8FA6FF2A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BE5B3A-7A8A-63D4-7B19-D3DEA3317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94" y="845196"/>
            <a:ext cx="8149470" cy="35837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873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8994" y="1851670"/>
            <a:ext cx="3900998" cy="2520279"/>
          </a:xfrm>
        </p:spPr>
        <p:txBody>
          <a:bodyPr>
            <a:normAutofit/>
          </a:bodyPr>
          <a:lstStyle>
            <a:lvl1pPr marL="1714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1pPr>
            <a:lvl2pPr marL="342900" indent="0">
              <a:buNone/>
              <a:defRPr sz="1500">
                <a:solidFill>
                  <a:schemeClr val="accent6"/>
                </a:solidFill>
              </a:defRPr>
            </a:lvl2pPr>
            <a:lvl3pPr>
              <a:defRPr sz="1500">
                <a:solidFill>
                  <a:schemeClr val="accent6"/>
                </a:solidFill>
              </a:defRPr>
            </a:lvl3pPr>
            <a:lvl4pPr>
              <a:defRPr sz="1500">
                <a:solidFill>
                  <a:schemeClr val="accent6"/>
                </a:solidFill>
              </a:defRPr>
            </a:lvl4pPr>
            <a:lvl5pPr>
              <a:defRPr sz="15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endParaRPr lang="en-US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A27DE744-2DB2-79E4-ADCA-E495F6C37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 dirty="0"/>
              <a:t>Ort I Name I Datum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0C70A-82C9-4644-961E-2EF6C1C27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 dirty="0"/>
              <a:t>Seite </a:t>
            </a:r>
            <a:fld id="{EBA229B5-7CFD-BC45-B1DD-7E8FA6FF2A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BE5B3A-7A8A-63D4-7B19-D3DEA3317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94" y="845196"/>
            <a:ext cx="8149470" cy="35837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3EBBEB-ABBC-395C-14A7-2F7F0FAE60BA}"/>
              </a:ext>
            </a:extLst>
          </p:cNvPr>
          <p:cNvSpPr txBox="1"/>
          <p:nvPr userDrawn="1"/>
        </p:nvSpPr>
        <p:spPr>
          <a:xfrm>
            <a:off x="598994" y="1450374"/>
            <a:ext cx="3900998" cy="3231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de-DE" sz="1500" dirty="0">
                <a:solidFill>
                  <a:schemeClr val="bg1"/>
                </a:solidFill>
              </a:rPr>
              <a:t>Untertitelformat bearbeiten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8689F5-31B5-F924-6649-EBD229A11FB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4010" y="1851670"/>
            <a:ext cx="3900998" cy="2520279"/>
          </a:xfrm>
        </p:spPr>
        <p:txBody>
          <a:bodyPr>
            <a:normAutofit/>
          </a:bodyPr>
          <a:lstStyle>
            <a:lvl1pPr marL="1714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1pPr>
            <a:lvl2pPr marL="342900" indent="0">
              <a:buNone/>
              <a:defRPr sz="1500">
                <a:solidFill>
                  <a:schemeClr val="accent6"/>
                </a:solidFill>
              </a:defRPr>
            </a:lvl2pPr>
            <a:lvl3pPr>
              <a:defRPr sz="1500">
                <a:solidFill>
                  <a:schemeClr val="accent6"/>
                </a:solidFill>
              </a:defRPr>
            </a:lvl3pPr>
            <a:lvl4pPr>
              <a:defRPr sz="1500">
                <a:solidFill>
                  <a:schemeClr val="accent6"/>
                </a:solidFill>
              </a:defRPr>
            </a:lvl4pPr>
            <a:lvl5pPr>
              <a:defRPr sz="15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FCADC7D-CFAE-D0EC-0BBB-45D49E9E25BF}"/>
              </a:ext>
            </a:extLst>
          </p:cNvPr>
          <p:cNvSpPr txBox="1"/>
          <p:nvPr userDrawn="1"/>
        </p:nvSpPr>
        <p:spPr>
          <a:xfrm>
            <a:off x="4644010" y="1450374"/>
            <a:ext cx="3900998" cy="32316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de-DE" sz="1500" dirty="0">
                <a:solidFill>
                  <a:schemeClr val="bg1"/>
                </a:solidFill>
              </a:rPr>
              <a:t>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1244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3375" y="1537097"/>
            <a:ext cx="4629150" cy="2858691"/>
          </a:xfrm>
        </p:spPr>
        <p:txBody>
          <a:bodyPr/>
          <a:lstStyle>
            <a:lvl1pPr marL="1714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1pPr>
            <a:lvl2pPr marL="5143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2pPr>
            <a:lvl3pPr marL="8572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3pPr>
            <a:lvl4pPr marL="12001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4pPr>
            <a:lvl5pPr marL="1543050" indent="-171450">
              <a:buFont typeface="Wingdings" pitchFamily="2" charset="2"/>
              <a:buChar char="§"/>
              <a:defRPr sz="1300">
                <a:solidFill>
                  <a:schemeClr val="accent6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1952" y="1537097"/>
            <a:ext cx="3403984" cy="2858691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solidFill>
                  <a:schemeClr val="accent6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C0E5E63C-6DA3-EC30-33D5-9F9E9AF44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 dirty="0"/>
              <a:t>Ort I Name I Datum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9967ED0-F589-727D-6698-1285C6E4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 dirty="0"/>
              <a:t>Seite </a:t>
            </a:r>
            <a:fld id="{EBA229B5-7CFD-BC45-B1DD-7E8FA6FF2A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10A2F76-5FE6-A2C9-8158-0253A4B2F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1952" y="1164404"/>
            <a:ext cx="8149470" cy="35837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accent1"/>
                </a:solidFill>
              </a:defRPr>
            </a:lvl1pPr>
          </a:lstStyle>
          <a:p>
            <a:br>
              <a:rPr lang="de-DE" dirty="0"/>
            </a:br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6155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39951" y="1537097"/>
            <a:ext cx="4376589" cy="2858691"/>
          </a:xfrm>
        </p:spPr>
        <p:txBody>
          <a:bodyPr anchor="t">
            <a:normAutofit/>
          </a:bodyPr>
          <a:lstStyle>
            <a:lvl1pPr marL="0" indent="0">
              <a:buNone/>
              <a:defRPr sz="1300">
                <a:solidFill>
                  <a:schemeClr val="accent6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C6A265-800A-43D6-2F98-C10611F54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1952" y="1537097"/>
            <a:ext cx="3403984" cy="2858691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solidFill>
                  <a:schemeClr val="accent6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E50673FC-B46D-1686-D84F-4406F8C7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 dirty="0"/>
              <a:t>Ort I Name I Datum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812B2-B24C-30AC-611A-2D15F9AD7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 dirty="0"/>
              <a:t>Seite </a:t>
            </a:r>
            <a:fld id="{EBA229B5-7CFD-BC45-B1DD-7E8FA6FF2A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BF1B6B8-479C-21F0-99CF-7B900C2B89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94" y="845196"/>
            <a:ext cx="8149470" cy="35837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91513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CCA43C17-0CEA-0548-C281-56AB41C04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 dirty="0"/>
              <a:t>Ort I Name I Datum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D006A1A-B804-11FE-1AD0-02A2DC86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>
            <a:lvl1pPr>
              <a:defRPr sz="700"/>
            </a:lvl1pPr>
          </a:lstStyle>
          <a:p>
            <a:r>
              <a:rPr lang="de-DE" dirty="0"/>
              <a:t>Seite </a:t>
            </a:r>
            <a:fld id="{EBA229B5-7CFD-BC45-B1DD-7E8FA6FF2A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311A278-5F49-D749-A3C5-6CC2A7D22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994" y="845196"/>
            <a:ext cx="8149470" cy="35837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D230031-93FC-50BC-76F9-90A026F0873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994" y="1347614"/>
            <a:ext cx="8149470" cy="360040"/>
          </a:xfrm>
        </p:spPr>
        <p:txBody>
          <a:bodyPr>
            <a:normAutofit/>
          </a:bodyPr>
          <a:lstStyle>
            <a:lvl1pPr marL="0" indent="0" algn="l">
              <a:buNone/>
              <a:defRPr sz="1300">
                <a:solidFill>
                  <a:schemeClr val="accent6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F17648C-2661-BBE0-ED31-F8BFFFC21DA4}"/>
              </a:ext>
            </a:extLst>
          </p:cNvPr>
          <p:cNvSpPr txBox="1">
            <a:spLocks/>
          </p:cNvSpPr>
          <p:nvPr userDrawn="1"/>
        </p:nvSpPr>
        <p:spPr>
          <a:xfrm>
            <a:off x="755576" y="1923678"/>
            <a:ext cx="8149470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500" i="1" dirty="0">
                <a:solidFill>
                  <a:schemeClr val="accent4"/>
                </a:solidFill>
                <a:latin typeface="+mn-lt"/>
              </a:rPr>
              <a:t>Zitat bearbeiten</a:t>
            </a:r>
            <a:endParaRPr lang="en-US" sz="1500" i="1" dirty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F1926AB-352B-1D01-2E4A-B42350233D4A}"/>
              </a:ext>
            </a:extLst>
          </p:cNvPr>
          <p:cNvSpPr txBox="1">
            <a:spLocks/>
          </p:cNvSpPr>
          <p:nvPr userDrawn="1"/>
        </p:nvSpPr>
        <p:spPr>
          <a:xfrm>
            <a:off x="598994" y="2787774"/>
            <a:ext cx="8149470" cy="1440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66364703-4655-3A8A-7A24-521B94AB028D}"/>
              </a:ext>
            </a:extLst>
          </p:cNvPr>
          <p:cNvCxnSpPr/>
          <p:nvPr userDrawn="1"/>
        </p:nvCxnSpPr>
        <p:spPr>
          <a:xfrm>
            <a:off x="683568" y="1923678"/>
            <a:ext cx="0" cy="72008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369278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Ort I Name I Datum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D19B8-022A-7E45-9E7D-50203552C1A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>
            <a:extLst>
              <a:ext uri="{FF2B5EF4-FFF2-40B4-BE49-F238E27FC236}">
                <a16:creationId xmlns:a16="http://schemas.microsoft.com/office/drawing/2014/main" id="{BFFAA134-C3B6-398C-EA46-E36B407AA4CF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" y="0"/>
            <a:ext cx="9138589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97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8" r:id="rId2"/>
    <p:sldLayoutId id="2147483705" r:id="rId3"/>
    <p:sldLayoutId id="2147483706" r:id="rId4"/>
    <p:sldLayoutId id="2147483708" r:id="rId5"/>
    <p:sldLayoutId id="2147483721" r:id="rId6"/>
    <p:sldLayoutId id="2147483712" r:id="rId7"/>
    <p:sldLayoutId id="2147483713" r:id="rId8"/>
    <p:sldLayoutId id="2147483714" r:id="rId9"/>
    <p:sldLayoutId id="2147483717" r:id="rId10"/>
    <p:sldLayoutId id="2147483652" r:id="rId11"/>
    <p:sldLayoutId id="2147483657" r:id="rId12"/>
    <p:sldLayoutId id="2147483719" r:id="rId13"/>
    <p:sldLayoutId id="2147483722" r:id="rId14"/>
    <p:sldLayoutId id="2147483716" r:id="rId15"/>
    <p:sldLayoutId id="2147483720" r:id="rId16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4F80108-BAC1-57F1-9AC5-62114832F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404" y="4079515"/>
            <a:ext cx="9149594" cy="358378"/>
          </a:xfrm>
        </p:spPr>
        <p:txBody>
          <a:bodyPr/>
          <a:lstStyle/>
          <a:p>
            <a:pPr algn="ctr"/>
            <a:r>
              <a:rPr lang="de-DE" sz="2400" b="1" dirty="0" err="1">
                <a:ea typeface="+mj-lt"/>
                <a:cs typeface="+mj-lt"/>
              </a:rPr>
              <a:t>Detecting</a:t>
            </a:r>
            <a:r>
              <a:rPr lang="de-DE" sz="2400" b="1" dirty="0">
                <a:ea typeface="+mj-lt"/>
                <a:cs typeface="+mj-lt"/>
              </a:rPr>
              <a:t> and </a:t>
            </a:r>
            <a:r>
              <a:rPr lang="de-DE" sz="2400" b="1" dirty="0" err="1">
                <a:ea typeface="+mj-lt"/>
                <a:cs typeface="+mj-lt"/>
              </a:rPr>
              <a:t>Visualizing</a:t>
            </a:r>
            <a:r>
              <a:rPr lang="de-DE" sz="2400" b="1" dirty="0">
                <a:ea typeface="+mj-lt"/>
                <a:cs typeface="+mj-lt"/>
              </a:rPr>
              <a:t> Future-</a:t>
            </a:r>
            <a:r>
              <a:rPr lang="de-DE" sz="2400" b="1" dirty="0" err="1">
                <a:ea typeface="+mj-lt"/>
                <a:cs typeface="+mj-lt"/>
              </a:rPr>
              <a:t>related</a:t>
            </a:r>
            <a:r>
              <a:rPr lang="de-DE" sz="2400" b="1" dirty="0">
                <a:ea typeface="+mj-lt"/>
                <a:cs typeface="+mj-lt"/>
              </a:rPr>
              <a:t> Text Content</a:t>
            </a:r>
            <a:endParaRPr lang="de-DE" sz="2400" b="1" dirty="0">
              <a:cs typeface="Calibri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ED73456-0FD4-DC7E-FB28-7303C766DE3F}"/>
              </a:ext>
            </a:extLst>
          </p:cNvPr>
          <p:cNvSpPr txBox="1"/>
          <p:nvPr/>
        </p:nvSpPr>
        <p:spPr>
          <a:xfrm>
            <a:off x="2698011" y="4492256"/>
            <a:ext cx="3747976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100" dirty="0">
                <a:cs typeface="Calibri"/>
              </a:rPr>
              <a:t>Innsbruck, 02.05.2023</a:t>
            </a:r>
          </a:p>
          <a:p>
            <a:pPr algn="ctr"/>
            <a:r>
              <a:rPr lang="de-DE" sz="1100" dirty="0" err="1">
                <a:cs typeface="Calibri"/>
              </a:rPr>
              <a:t>Juwal</a:t>
            </a:r>
            <a:r>
              <a:rPr lang="de-DE" sz="1100" dirty="0">
                <a:cs typeface="Calibri"/>
              </a:rPr>
              <a:t> Regev</a:t>
            </a:r>
            <a:endParaRPr lang="de-DE" sz="1100">
              <a:cs typeface="Calibri"/>
            </a:endParaRPr>
          </a:p>
          <a:p>
            <a:pPr algn="ctr"/>
            <a:r>
              <a:rPr lang="de-DE" sz="1100" dirty="0" err="1">
                <a:cs typeface="Calibri"/>
              </a:rPr>
              <a:t>Supervised</a:t>
            </a:r>
            <a:r>
              <a:rPr lang="de-DE" sz="1100" dirty="0">
                <a:cs typeface="Calibri"/>
              </a:rPr>
              <a:t> </a:t>
            </a:r>
            <a:r>
              <a:rPr lang="de-DE" sz="1100" dirty="0" err="1">
                <a:cs typeface="Calibri"/>
              </a:rPr>
              <a:t>by</a:t>
            </a:r>
            <a:r>
              <a:rPr lang="de-DE" sz="1100" dirty="0">
                <a:cs typeface="Calibri"/>
              </a:rPr>
              <a:t>: Prof. Adam </a:t>
            </a:r>
            <a:r>
              <a:rPr lang="de-DE" sz="1100" dirty="0" err="1">
                <a:cs typeface="Calibri"/>
              </a:rPr>
              <a:t>Jatowt</a:t>
            </a:r>
            <a:endParaRPr lang="de-DE" sz="11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6747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58D7F41-7075-AB4A-914D-D0BD028A3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787" y="2042160"/>
            <a:ext cx="2740699" cy="1056239"/>
          </a:xfrm>
        </p:spPr>
        <p:txBody>
          <a:bodyPr/>
          <a:lstStyle/>
          <a:p>
            <a:r>
              <a:rPr lang="de-DE" sz="2400" b="1" dirty="0">
                <a:cs typeface="Calibri"/>
              </a:rPr>
              <a:t>Goal #5:</a:t>
            </a:r>
            <a:br>
              <a:rPr lang="de-DE" sz="2400" b="1" dirty="0">
                <a:cs typeface="Calibri"/>
              </a:rPr>
            </a:br>
            <a:r>
              <a:rPr lang="de-DE" sz="2400" b="1" dirty="0" err="1">
                <a:cs typeface="Calibri"/>
              </a:rPr>
              <a:t>Visualize</a:t>
            </a:r>
            <a:r>
              <a:rPr lang="de-DE" sz="2400" b="1" dirty="0">
                <a:cs typeface="Calibri"/>
              </a:rPr>
              <a:t> </a:t>
            </a:r>
            <a:r>
              <a:rPr lang="de-DE" sz="2400" b="1" dirty="0" err="1">
                <a:cs typeface="Calibri"/>
              </a:rPr>
              <a:t>Sentences</a:t>
            </a:r>
            <a:r>
              <a:rPr lang="de-DE" sz="2400" b="1" dirty="0">
                <a:cs typeface="Calibri"/>
              </a:rPr>
              <a:t> on Timeline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10</a:t>
            </a:fld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E9D0BC2C-C478-7BDD-E304-0C8B892B8144}"/>
              </a:ext>
            </a:extLst>
          </p:cNvPr>
          <p:cNvCxnSpPr/>
          <p:nvPr/>
        </p:nvCxnSpPr>
        <p:spPr>
          <a:xfrm flipV="1">
            <a:off x="3054626" y="2523711"/>
            <a:ext cx="5966791" cy="4969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72B46D20-634E-AAAB-5E32-5511DB00D2CA}"/>
              </a:ext>
            </a:extLst>
          </p:cNvPr>
          <p:cNvSpPr txBox="1"/>
          <p:nvPr/>
        </p:nvSpPr>
        <p:spPr>
          <a:xfrm>
            <a:off x="3130826" y="356153"/>
            <a:ext cx="58226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dirty="0">
                <a:solidFill>
                  <a:srgbClr val="C00000"/>
                </a:solidFill>
                <a:cs typeface="Calibri"/>
              </a:rPr>
              <a:t>In </a:t>
            </a:r>
            <a:r>
              <a:rPr lang="de-DE" sz="1000" b="1" dirty="0" err="1">
                <a:solidFill>
                  <a:srgbClr val="C00000"/>
                </a:solidFill>
                <a:cs typeface="Calibri"/>
              </a:rPr>
              <a:t>three</a:t>
            </a:r>
            <a:r>
              <a:rPr lang="de-DE" sz="1000" b="1" dirty="0">
                <a:solidFill>
                  <a:srgbClr val="C00000"/>
                </a:solidFill>
                <a:cs typeface="Calibri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cs typeface="Calibri"/>
              </a:rPr>
              <a:t>days</a:t>
            </a:r>
            <a:r>
              <a:rPr lang="de-DE" sz="1000" dirty="0">
                <a:solidFill>
                  <a:srgbClr val="C00000"/>
                </a:solidFill>
                <a:cs typeface="Calibri"/>
              </a:rPr>
              <a:t> </a:t>
            </a:r>
            <a:r>
              <a:rPr lang="de-DE" sz="1000" dirty="0" err="1">
                <a:solidFill>
                  <a:srgbClr val="C00000"/>
                </a:solidFill>
                <a:cs typeface="Calibri"/>
              </a:rPr>
              <a:t>we</a:t>
            </a:r>
            <a:r>
              <a:rPr lang="de-DE" sz="1000" dirty="0">
                <a:solidFill>
                  <a:srgbClr val="C00000"/>
                </a:solidFill>
                <a:cs typeface="Calibri"/>
              </a:rPr>
              <a:t> </a:t>
            </a:r>
            <a:r>
              <a:rPr lang="de-DE" sz="1000" dirty="0" err="1">
                <a:solidFill>
                  <a:srgbClr val="C00000"/>
                </a:solidFill>
                <a:cs typeface="Calibri"/>
              </a:rPr>
              <a:t>could</a:t>
            </a:r>
            <a:r>
              <a:rPr lang="de-DE" sz="1000" dirty="0">
                <a:solidFill>
                  <a:srgbClr val="C00000"/>
                </a:solidFill>
                <a:cs typeface="Calibri"/>
              </a:rPr>
              <a:t> </a:t>
            </a:r>
            <a:r>
              <a:rPr lang="de-DE" sz="1000" dirty="0" err="1">
                <a:solidFill>
                  <a:srgbClr val="C00000"/>
                </a:solidFill>
                <a:cs typeface="Calibri"/>
              </a:rPr>
              <a:t>see</a:t>
            </a:r>
            <a:r>
              <a:rPr lang="de-DE" sz="1000" dirty="0">
                <a:solidFill>
                  <a:srgbClr val="C00000"/>
                </a:solidFill>
                <a:cs typeface="Calibri"/>
              </a:rPr>
              <a:t> </a:t>
            </a:r>
            <a:r>
              <a:rPr lang="de-DE" sz="1000" dirty="0" err="1">
                <a:solidFill>
                  <a:srgbClr val="C00000"/>
                </a:solidFill>
                <a:cs typeface="Calibri"/>
              </a:rPr>
              <a:t>the</a:t>
            </a:r>
            <a:r>
              <a:rPr lang="de-DE" sz="1000" dirty="0">
                <a:solidFill>
                  <a:srgbClr val="C00000"/>
                </a:solidFill>
                <a:cs typeface="Calibri"/>
              </a:rPr>
              <a:t> launch </a:t>
            </a:r>
            <a:r>
              <a:rPr lang="de-DE" sz="1000" dirty="0" err="1">
                <a:solidFill>
                  <a:srgbClr val="C00000"/>
                </a:solidFill>
                <a:cs typeface="Calibri"/>
              </a:rPr>
              <a:t>of</a:t>
            </a:r>
            <a:r>
              <a:rPr lang="de-DE" sz="1000" dirty="0">
                <a:solidFill>
                  <a:srgbClr val="C00000"/>
                </a:solidFill>
                <a:cs typeface="Calibri"/>
              </a:rPr>
              <a:t> </a:t>
            </a:r>
            <a:r>
              <a:rPr lang="de-DE" sz="1000" dirty="0" err="1">
                <a:solidFill>
                  <a:srgbClr val="C00000"/>
                </a:solidFill>
                <a:cs typeface="Calibri"/>
              </a:rPr>
              <a:t>the</a:t>
            </a:r>
            <a:r>
              <a:rPr lang="de-DE" sz="1000" dirty="0">
                <a:solidFill>
                  <a:srgbClr val="C00000"/>
                </a:solidFill>
                <a:cs typeface="Calibri"/>
              </a:rPr>
              <a:t> </a:t>
            </a:r>
            <a:r>
              <a:rPr lang="de-DE" sz="1000" dirty="0" err="1">
                <a:solidFill>
                  <a:srgbClr val="C00000"/>
                </a:solidFill>
                <a:cs typeface="Calibri"/>
              </a:rPr>
              <a:t>giant</a:t>
            </a:r>
            <a:r>
              <a:rPr lang="de-DE" sz="1000" dirty="0">
                <a:solidFill>
                  <a:srgbClr val="C00000"/>
                </a:solidFill>
                <a:cs typeface="Calibri"/>
              </a:rPr>
              <a:t> rocket </a:t>
            </a:r>
            <a:r>
              <a:rPr lang="de-DE" sz="1000" dirty="0" err="1">
                <a:solidFill>
                  <a:srgbClr val="C00000"/>
                </a:solidFill>
                <a:cs typeface="Calibri"/>
              </a:rPr>
              <a:t>that</a:t>
            </a:r>
            <a:r>
              <a:rPr lang="de-DE" sz="1000" dirty="0">
                <a:solidFill>
                  <a:srgbClr val="C00000"/>
                </a:solidFill>
                <a:cs typeface="Calibri"/>
              </a:rPr>
              <a:t> Elon Musk </a:t>
            </a:r>
            <a:r>
              <a:rPr lang="de-DE" sz="1000" dirty="0" err="1">
                <a:solidFill>
                  <a:srgbClr val="C00000"/>
                </a:solidFill>
                <a:cs typeface="Calibri"/>
              </a:rPr>
              <a:t>plans</a:t>
            </a:r>
            <a:r>
              <a:rPr lang="de-DE" sz="1000" dirty="0">
                <a:solidFill>
                  <a:srgbClr val="C00000"/>
                </a:solidFill>
                <a:cs typeface="Calibri"/>
              </a:rPr>
              <a:t> will </a:t>
            </a:r>
            <a:r>
              <a:rPr lang="de-DE" sz="1000" dirty="0" err="1">
                <a:solidFill>
                  <a:srgbClr val="C00000"/>
                </a:solidFill>
                <a:cs typeface="Calibri"/>
              </a:rPr>
              <a:t>someday</a:t>
            </a:r>
            <a:r>
              <a:rPr lang="de-DE" sz="1000" dirty="0">
                <a:solidFill>
                  <a:srgbClr val="C00000"/>
                </a:solidFill>
                <a:cs typeface="Calibri"/>
              </a:rPr>
              <a:t> </a:t>
            </a:r>
            <a:r>
              <a:rPr lang="de-DE" sz="1000" dirty="0" err="1">
                <a:solidFill>
                  <a:srgbClr val="C00000"/>
                </a:solidFill>
                <a:cs typeface="Calibri"/>
              </a:rPr>
              <a:t>take</a:t>
            </a:r>
            <a:r>
              <a:rPr lang="de-DE" sz="1000" dirty="0">
                <a:solidFill>
                  <a:srgbClr val="C00000"/>
                </a:solidFill>
                <a:cs typeface="Calibri"/>
              </a:rPr>
              <a:t> </a:t>
            </a:r>
            <a:r>
              <a:rPr lang="de-DE" sz="1000" dirty="0" err="1">
                <a:solidFill>
                  <a:srgbClr val="C00000"/>
                </a:solidFill>
                <a:cs typeface="Calibri"/>
              </a:rPr>
              <a:t>astronauts</a:t>
            </a:r>
            <a:r>
              <a:rPr lang="de-DE" sz="1000" dirty="0">
                <a:solidFill>
                  <a:srgbClr val="C00000"/>
                </a:solidFill>
                <a:cs typeface="Calibri"/>
              </a:rPr>
              <a:t> </a:t>
            </a:r>
            <a:r>
              <a:rPr lang="de-DE" sz="1000" dirty="0" err="1">
                <a:solidFill>
                  <a:srgbClr val="C00000"/>
                </a:solidFill>
                <a:cs typeface="Calibri"/>
              </a:rPr>
              <a:t>to</a:t>
            </a:r>
            <a:r>
              <a:rPr lang="de-DE" sz="1000" dirty="0">
                <a:solidFill>
                  <a:srgbClr val="C00000"/>
                </a:solidFill>
                <a:cs typeface="Calibri"/>
              </a:rPr>
              <a:t> Mars.</a:t>
            </a:r>
            <a:endParaRPr lang="de-DE">
              <a:solidFill>
                <a:srgbClr val="C00000"/>
              </a:solidFill>
              <a:cs typeface="Calibri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A71BF09-EFB4-24EF-A344-621001C7A06A}"/>
              </a:ext>
            </a:extLst>
          </p:cNvPr>
          <p:cNvSpPr txBox="1"/>
          <p:nvPr/>
        </p:nvSpPr>
        <p:spPr>
          <a:xfrm>
            <a:off x="3130826" y="803414"/>
            <a:ext cx="58226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dirty="0">
                <a:solidFill>
                  <a:srgbClr val="0070C0"/>
                </a:solidFill>
                <a:cs typeface="Calibri"/>
              </a:rPr>
              <a:t>Twitter </a:t>
            </a:r>
            <a:r>
              <a:rPr lang="de-DE" sz="1000" dirty="0" err="1">
                <a:solidFill>
                  <a:srgbClr val="0070C0"/>
                </a:solidFill>
                <a:cs typeface="Calibri"/>
              </a:rPr>
              <a:t>owner</a:t>
            </a:r>
            <a:r>
              <a:rPr lang="de-DE" sz="1000" dirty="0">
                <a:solidFill>
                  <a:srgbClr val="0070C0"/>
                </a:solidFill>
                <a:cs typeface="Calibri"/>
              </a:rPr>
              <a:t> Elon Musk, </a:t>
            </a:r>
            <a:r>
              <a:rPr lang="de-DE" sz="1000" dirty="0" err="1">
                <a:solidFill>
                  <a:srgbClr val="0070C0"/>
                </a:solidFill>
                <a:cs typeface="Calibri"/>
              </a:rPr>
              <a:t>confirmed</a:t>
            </a:r>
            <a:r>
              <a:rPr lang="de-DE" sz="1000" dirty="0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dirty="0" err="1">
                <a:solidFill>
                  <a:srgbClr val="0070C0"/>
                </a:solidFill>
                <a:cs typeface="Calibri"/>
              </a:rPr>
              <a:t>the</a:t>
            </a:r>
            <a:r>
              <a:rPr lang="de-DE" sz="1000" dirty="0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dirty="0" err="1">
                <a:solidFill>
                  <a:srgbClr val="0070C0"/>
                </a:solidFill>
                <a:cs typeface="Calibri"/>
              </a:rPr>
              <a:t>move</a:t>
            </a:r>
            <a:r>
              <a:rPr lang="de-DE" sz="1000" dirty="0">
                <a:solidFill>
                  <a:srgbClr val="0070C0"/>
                </a:solidFill>
                <a:cs typeface="Calibri"/>
              </a:rPr>
              <a:t> on Saturday, promising </a:t>
            </a:r>
            <a:r>
              <a:rPr lang="de-DE" sz="1000" dirty="0" err="1">
                <a:solidFill>
                  <a:srgbClr val="0070C0"/>
                </a:solidFill>
                <a:cs typeface="Calibri"/>
              </a:rPr>
              <a:t>to</a:t>
            </a:r>
            <a:r>
              <a:rPr lang="de-DE" sz="1000" dirty="0">
                <a:solidFill>
                  <a:srgbClr val="0070C0"/>
                </a:solidFill>
                <a:cs typeface="Calibri"/>
              </a:rPr>
              <a:t> publish </a:t>
            </a:r>
            <a:r>
              <a:rPr lang="de-DE" sz="1000" dirty="0" err="1">
                <a:solidFill>
                  <a:srgbClr val="0070C0"/>
                </a:solidFill>
                <a:cs typeface="Calibri"/>
              </a:rPr>
              <a:t>more</a:t>
            </a:r>
            <a:r>
              <a:rPr lang="de-DE" sz="1000" dirty="0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dirty="0" err="1">
                <a:solidFill>
                  <a:srgbClr val="0070C0"/>
                </a:solidFill>
                <a:cs typeface="Calibri"/>
              </a:rPr>
              <a:t>of</a:t>
            </a:r>
            <a:r>
              <a:rPr lang="de-DE" sz="1000" dirty="0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dirty="0" err="1">
                <a:solidFill>
                  <a:srgbClr val="0070C0"/>
                </a:solidFill>
                <a:cs typeface="Calibri"/>
              </a:rPr>
              <a:t>the</a:t>
            </a:r>
            <a:r>
              <a:rPr lang="de-DE" sz="1000" dirty="0">
                <a:solidFill>
                  <a:srgbClr val="0070C0"/>
                </a:solidFill>
                <a:cs typeface="Calibri"/>
              </a:rPr>
              <a:t> code in </a:t>
            </a:r>
            <a:r>
              <a:rPr lang="de-DE" sz="1000" dirty="0" err="1">
                <a:solidFill>
                  <a:srgbClr val="0070C0"/>
                </a:solidFill>
                <a:cs typeface="Calibri"/>
              </a:rPr>
              <a:t>the</a:t>
            </a:r>
            <a:r>
              <a:rPr lang="de-DE" sz="1000" dirty="0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cs typeface="Calibri"/>
              </a:rPr>
              <a:t>next</a:t>
            </a:r>
            <a:r>
              <a:rPr lang="de-DE" sz="1000" b="1" dirty="0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cs typeface="Calibri"/>
              </a:rPr>
              <a:t>two</a:t>
            </a:r>
            <a:r>
              <a:rPr lang="de-DE" sz="1000" b="1" dirty="0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cs typeface="Calibri"/>
              </a:rPr>
              <a:t>weeks</a:t>
            </a:r>
            <a:r>
              <a:rPr lang="de-DE" sz="1000" b="1" dirty="0">
                <a:solidFill>
                  <a:srgbClr val="0070C0"/>
                </a:solidFill>
                <a:cs typeface="Calibri"/>
              </a:rPr>
              <a:t>.</a:t>
            </a:r>
            <a:endParaRPr lang="de-DE" dirty="0" err="1">
              <a:solidFill>
                <a:srgbClr val="0070C0"/>
              </a:solidFill>
              <a:cs typeface="Calibri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DA7F253-4AFE-35F7-7FBC-D56BED607E47}"/>
              </a:ext>
            </a:extLst>
          </p:cNvPr>
          <p:cNvSpPr txBox="1"/>
          <p:nvPr/>
        </p:nvSpPr>
        <p:spPr>
          <a:xfrm>
            <a:off x="3130825" y="1250674"/>
            <a:ext cx="58226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dirty="0">
                <a:solidFill>
                  <a:srgbClr val="00B050"/>
                </a:solidFill>
                <a:cs typeface="Calibri"/>
              </a:rPr>
              <a:t>Elon Musk </a:t>
            </a:r>
            <a:r>
              <a:rPr lang="de-DE" sz="1000" dirty="0" err="1">
                <a:solidFill>
                  <a:srgbClr val="00B050"/>
                </a:solidFill>
                <a:cs typeface="Calibri"/>
              </a:rPr>
              <a:t>has</a:t>
            </a:r>
            <a:r>
              <a:rPr lang="de-DE" sz="1000" dirty="0">
                <a:solidFill>
                  <a:srgbClr val="00B050"/>
                </a:solidFill>
                <a:cs typeface="Calibri"/>
              </a:rPr>
              <a:t> </a:t>
            </a:r>
            <a:r>
              <a:rPr lang="de-DE" sz="1000" dirty="0" err="1">
                <a:solidFill>
                  <a:srgbClr val="00B050"/>
                </a:solidFill>
                <a:cs typeface="Calibri"/>
              </a:rPr>
              <a:t>signed</a:t>
            </a:r>
            <a:r>
              <a:rPr lang="de-DE" sz="1000" dirty="0">
                <a:solidFill>
                  <a:srgbClr val="00B050"/>
                </a:solidFill>
                <a:cs typeface="Calibri"/>
              </a:rPr>
              <a:t> a </a:t>
            </a:r>
            <a:r>
              <a:rPr lang="de-DE" sz="1000" dirty="0" err="1">
                <a:solidFill>
                  <a:srgbClr val="00B050"/>
                </a:solidFill>
                <a:cs typeface="Calibri"/>
              </a:rPr>
              <a:t>letter</a:t>
            </a:r>
            <a:r>
              <a:rPr lang="de-DE" sz="1000" dirty="0">
                <a:solidFill>
                  <a:srgbClr val="00B050"/>
                </a:solidFill>
                <a:cs typeface="Calibri"/>
              </a:rPr>
              <a:t> </a:t>
            </a:r>
            <a:r>
              <a:rPr lang="de-DE" sz="1000" dirty="0" err="1">
                <a:solidFill>
                  <a:srgbClr val="00B050"/>
                </a:solidFill>
                <a:cs typeface="Calibri"/>
              </a:rPr>
              <a:t>from</a:t>
            </a:r>
            <a:r>
              <a:rPr lang="de-DE" sz="1000" dirty="0">
                <a:solidFill>
                  <a:srgbClr val="00B050"/>
                </a:solidFill>
                <a:cs typeface="Calibri"/>
              </a:rPr>
              <a:t> </a:t>
            </a:r>
            <a:r>
              <a:rPr lang="de-DE" sz="1000" dirty="0" err="1">
                <a:solidFill>
                  <a:srgbClr val="00B050"/>
                </a:solidFill>
                <a:cs typeface="Calibri"/>
              </a:rPr>
              <a:t>the</a:t>
            </a:r>
            <a:r>
              <a:rPr lang="de-DE" sz="1000" dirty="0">
                <a:solidFill>
                  <a:srgbClr val="00B050"/>
                </a:solidFill>
                <a:cs typeface="Calibri"/>
              </a:rPr>
              <a:t> Future </a:t>
            </a:r>
            <a:r>
              <a:rPr lang="de-DE" sz="1000" dirty="0" err="1">
                <a:solidFill>
                  <a:srgbClr val="00B050"/>
                </a:solidFill>
                <a:cs typeface="Calibri"/>
              </a:rPr>
              <a:t>of</a:t>
            </a:r>
            <a:r>
              <a:rPr lang="de-DE" sz="1000" dirty="0">
                <a:solidFill>
                  <a:srgbClr val="00B050"/>
                </a:solidFill>
                <a:cs typeface="Calibri"/>
              </a:rPr>
              <a:t> Life </a:t>
            </a:r>
            <a:r>
              <a:rPr lang="de-DE" sz="1000" dirty="0" err="1">
                <a:solidFill>
                  <a:srgbClr val="00B050"/>
                </a:solidFill>
                <a:cs typeface="Calibri"/>
              </a:rPr>
              <a:t>institute</a:t>
            </a:r>
            <a:r>
              <a:rPr lang="de-DE" sz="1000" dirty="0">
                <a:solidFill>
                  <a:srgbClr val="00B050"/>
                </a:solidFill>
                <a:cs typeface="Calibri"/>
              </a:rPr>
              <a:t> </a:t>
            </a:r>
            <a:r>
              <a:rPr lang="de-DE" sz="1000" dirty="0" err="1">
                <a:solidFill>
                  <a:srgbClr val="00B050"/>
                </a:solidFill>
                <a:cs typeface="Calibri"/>
              </a:rPr>
              <a:t>calling</a:t>
            </a:r>
            <a:r>
              <a:rPr lang="de-DE" sz="1000" dirty="0">
                <a:solidFill>
                  <a:srgbClr val="00B050"/>
                </a:solidFill>
                <a:cs typeface="Calibri"/>
              </a:rPr>
              <a:t> </a:t>
            </a:r>
            <a:r>
              <a:rPr lang="de-DE" sz="1000" dirty="0" err="1">
                <a:solidFill>
                  <a:srgbClr val="00B050"/>
                </a:solidFill>
                <a:cs typeface="Calibri"/>
              </a:rPr>
              <a:t>for</a:t>
            </a:r>
            <a:r>
              <a:rPr lang="de-DE" sz="1000" dirty="0">
                <a:solidFill>
                  <a:srgbClr val="00B050"/>
                </a:solidFill>
                <a:cs typeface="Calibri"/>
              </a:rPr>
              <a:t> a </a:t>
            </a:r>
            <a:r>
              <a:rPr lang="de-DE" sz="1000" b="1" dirty="0" err="1">
                <a:solidFill>
                  <a:srgbClr val="00B050"/>
                </a:solidFill>
                <a:cs typeface="Calibri"/>
              </a:rPr>
              <a:t>six-month</a:t>
            </a:r>
            <a:r>
              <a:rPr lang="de-DE" sz="1000" dirty="0">
                <a:solidFill>
                  <a:srgbClr val="00B050"/>
                </a:solidFill>
                <a:cs typeface="Calibri"/>
              </a:rPr>
              <a:t> </a:t>
            </a:r>
            <a:r>
              <a:rPr lang="de-DE" sz="1000" dirty="0" err="1">
                <a:solidFill>
                  <a:srgbClr val="00B050"/>
                </a:solidFill>
                <a:cs typeface="Calibri"/>
              </a:rPr>
              <a:t>hiatus</a:t>
            </a:r>
            <a:r>
              <a:rPr lang="de-DE" sz="1000" dirty="0">
                <a:solidFill>
                  <a:srgbClr val="00B050"/>
                </a:solidFill>
                <a:cs typeface="Calibri"/>
              </a:rPr>
              <a:t> in </a:t>
            </a:r>
            <a:r>
              <a:rPr lang="de-DE" sz="1000" dirty="0" err="1">
                <a:solidFill>
                  <a:srgbClr val="00B050"/>
                </a:solidFill>
                <a:cs typeface="Calibri"/>
              </a:rPr>
              <a:t>the</a:t>
            </a:r>
            <a:r>
              <a:rPr lang="de-DE" sz="1000" dirty="0">
                <a:solidFill>
                  <a:srgbClr val="00B050"/>
                </a:solidFill>
                <a:cs typeface="Calibri"/>
              </a:rPr>
              <a:t> </a:t>
            </a:r>
            <a:r>
              <a:rPr lang="de-DE" sz="1000" dirty="0" err="1">
                <a:solidFill>
                  <a:srgbClr val="00B050"/>
                </a:solidFill>
                <a:cs typeface="Calibri"/>
              </a:rPr>
              <a:t>development</a:t>
            </a:r>
            <a:r>
              <a:rPr lang="de-DE" sz="1000" dirty="0">
                <a:solidFill>
                  <a:srgbClr val="00B050"/>
                </a:solidFill>
                <a:cs typeface="Calibri"/>
              </a:rPr>
              <a:t> </a:t>
            </a:r>
            <a:r>
              <a:rPr lang="de-DE" sz="1000" dirty="0" err="1">
                <a:solidFill>
                  <a:srgbClr val="00B050"/>
                </a:solidFill>
                <a:cs typeface="Calibri"/>
              </a:rPr>
              <a:t>of</a:t>
            </a:r>
            <a:r>
              <a:rPr lang="de-DE" sz="1000" dirty="0">
                <a:solidFill>
                  <a:srgbClr val="00B050"/>
                </a:solidFill>
                <a:cs typeface="Calibri"/>
              </a:rPr>
              <a:t> AI.</a:t>
            </a:r>
            <a:endParaRPr lang="de-DE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818505C-0E26-1BA1-1097-793408DB7401}"/>
              </a:ext>
            </a:extLst>
          </p:cNvPr>
          <p:cNvSpPr/>
          <p:nvPr/>
        </p:nvSpPr>
        <p:spPr>
          <a:xfrm>
            <a:off x="3621697" y="2470075"/>
            <a:ext cx="109787" cy="11561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9561011-6B77-6349-B9E2-B67B85784C6C}"/>
              </a:ext>
            </a:extLst>
          </p:cNvPr>
          <p:cNvSpPr txBox="1"/>
          <p:nvPr/>
        </p:nvSpPr>
        <p:spPr>
          <a:xfrm>
            <a:off x="2413534" y="356152"/>
            <a:ext cx="9066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i="1" dirty="0" err="1">
                <a:solidFill>
                  <a:schemeClr val="bg1">
                    <a:lumMod val="50000"/>
                  </a:schemeClr>
                </a:solidFill>
                <a:cs typeface="Calibri"/>
              </a:rPr>
              <a:t>Published</a:t>
            </a:r>
            <a:r>
              <a:rPr lang="de-DE" sz="1000" i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 02.04.2023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237F8D9-2CAC-27EF-B17B-5FD48F468C1B}"/>
              </a:ext>
            </a:extLst>
          </p:cNvPr>
          <p:cNvSpPr txBox="1"/>
          <p:nvPr/>
        </p:nvSpPr>
        <p:spPr>
          <a:xfrm>
            <a:off x="2413533" y="801397"/>
            <a:ext cx="9066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i="1" dirty="0" err="1">
                <a:solidFill>
                  <a:schemeClr val="bg1">
                    <a:lumMod val="50000"/>
                  </a:schemeClr>
                </a:solidFill>
                <a:cs typeface="Calibri"/>
              </a:rPr>
              <a:t>Published</a:t>
            </a:r>
            <a:r>
              <a:rPr lang="de-DE" sz="1000" i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 03.04.2023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C06B11F-4A40-B127-A770-97B0FF7ECF17}"/>
              </a:ext>
            </a:extLst>
          </p:cNvPr>
          <p:cNvSpPr txBox="1"/>
          <p:nvPr/>
        </p:nvSpPr>
        <p:spPr>
          <a:xfrm>
            <a:off x="2413534" y="1249121"/>
            <a:ext cx="9066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i="1" dirty="0" err="1">
                <a:solidFill>
                  <a:schemeClr val="bg1">
                    <a:lumMod val="50000"/>
                  </a:schemeClr>
                </a:solidFill>
                <a:cs typeface="Calibri"/>
              </a:rPr>
              <a:t>Published</a:t>
            </a:r>
            <a:r>
              <a:rPr lang="de-DE" sz="1000" i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 02.04.2023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7573CD2-741A-31A0-911D-9E0E9BF7D795}"/>
              </a:ext>
            </a:extLst>
          </p:cNvPr>
          <p:cNvSpPr txBox="1"/>
          <p:nvPr/>
        </p:nvSpPr>
        <p:spPr>
          <a:xfrm>
            <a:off x="3249180" y="2613578"/>
            <a:ext cx="85668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i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05.04.2023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2DD6CB17-50D0-81B7-66D8-EF13B22529F8}"/>
              </a:ext>
            </a:extLst>
          </p:cNvPr>
          <p:cNvSpPr/>
          <p:nvPr/>
        </p:nvSpPr>
        <p:spPr>
          <a:xfrm>
            <a:off x="4386078" y="2470075"/>
            <a:ext cx="109787" cy="1156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28134BA-2149-3A72-27D6-3CB04A8E0AE1}"/>
              </a:ext>
            </a:extLst>
          </p:cNvPr>
          <p:cNvSpPr txBox="1"/>
          <p:nvPr/>
        </p:nvSpPr>
        <p:spPr>
          <a:xfrm>
            <a:off x="4054874" y="2613577"/>
            <a:ext cx="77406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i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17.04.2023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CB33611-19B6-7B54-D3D6-AFB2F6F3F7D9}"/>
              </a:ext>
            </a:extLst>
          </p:cNvPr>
          <p:cNvSpPr/>
          <p:nvPr/>
        </p:nvSpPr>
        <p:spPr>
          <a:xfrm>
            <a:off x="8665183" y="2470075"/>
            <a:ext cx="109787" cy="1156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F40A5FA9-1DC6-DF42-96C2-5406D754FCCA}"/>
              </a:ext>
            </a:extLst>
          </p:cNvPr>
          <p:cNvSpPr txBox="1"/>
          <p:nvPr/>
        </p:nvSpPr>
        <p:spPr>
          <a:xfrm>
            <a:off x="8313323" y="2613577"/>
            <a:ext cx="81537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i="1" dirty="0">
                <a:solidFill>
                  <a:schemeClr val="bg1">
                    <a:lumMod val="50000"/>
                  </a:schemeClr>
                </a:solidFill>
                <a:cs typeface="Calibri"/>
              </a:rPr>
              <a:t>02.10.2023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13BCF40-3334-3BC2-92DC-B90D49B842CD}"/>
              </a:ext>
            </a:extLst>
          </p:cNvPr>
          <p:cNvSpPr txBox="1"/>
          <p:nvPr/>
        </p:nvSpPr>
        <p:spPr>
          <a:xfrm>
            <a:off x="2630764" y="2192096"/>
            <a:ext cx="340808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dirty="0">
                <a:solidFill>
                  <a:srgbClr val="C00000"/>
                </a:solidFill>
                <a:cs typeface="Calibri"/>
              </a:rPr>
              <a:t>In </a:t>
            </a:r>
            <a:r>
              <a:rPr lang="de-DE" sz="1000" b="1" dirty="0" err="1">
                <a:solidFill>
                  <a:srgbClr val="C00000"/>
                </a:solidFill>
                <a:cs typeface="Calibri"/>
              </a:rPr>
              <a:t>three</a:t>
            </a:r>
            <a:r>
              <a:rPr lang="de-DE" sz="1000" b="1" dirty="0">
                <a:solidFill>
                  <a:srgbClr val="C00000"/>
                </a:solidFill>
                <a:cs typeface="Calibri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cs typeface="Calibri"/>
              </a:rPr>
              <a:t>days</a:t>
            </a:r>
            <a:r>
              <a:rPr lang="de-DE" sz="1000" dirty="0">
                <a:solidFill>
                  <a:srgbClr val="C00000"/>
                </a:solidFill>
                <a:cs typeface="Calibri"/>
              </a:rPr>
              <a:t> </a:t>
            </a:r>
            <a:r>
              <a:rPr lang="de-DE" sz="1000" dirty="0" err="1">
                <a:solidFill>
                  <a:srgbClr val="C00000"/>
                </a:solidFill>
                <a:cs typeface="Calibri"/>
              </a:rPr>
              <a:t>we</a:t>
            </a:r>
            <a:r>
              <a:rPr lang="de-DE" sz="1000" dirty="0">
                <a:solidFill>
                  <a:srgbClr val="C00000"/>
                </a:solidFill>
                <a:cs typeface="Calibri"/>
              </a:rPr>
              <a:t> </a:t>
            </a:r>
            <a:r>
              <a:rPr lang="de-DE" sz="1000" dirty="0" err="1">
                <a:solidFill>
                  <a:srgbClr val="C00000"/>
                </a:solidFill>
                <a:cs typeface="Calibri"/>
              </a:rPr>
              <a:t>could</a:t>
            </a:r>
            <a:r>
              <a:rPr lang="de-DE" sz="1000" dirty="0">
                <a:solidFill>
                  <a:srgbClr val="C00000"/>
                </a:solidFill>
                <a:cs typeface="Calibri"/>
              </a:rPr>
              <a:t> </a:t>
            </a:r>
            <a:r>
              <a:rPr lang="de-DE" sz="1000" dirty="0" err="1">
                <a:solidFill>
                  <a:srgbClr val="C00000"/>
                </a:solidFill>
                <a:cs typeface="Calibri"/>
              </a:rPr>
              <a:t>see</a:t>
            </a:r>
            <a:r>
              <a:rPr lang="de-DE" sz="1000" dirty="0">
                <a:solidFill>
                  <a:srgbClr val="C00000"/>
                </a:solidFill>
                <a:cs typeface="Calibri"/>
              </a:rPr>
              <a:t> </a:t>
            </a:r>
            <a:r>
              <a:rPr lang="de-DE" sz="1000" dirty="0" err="1">
                <a:solidFill>
                  <a:srgbClr val="C00000"/>
                </a:solidFill>
                <a:cs typeface="Calibri"/>
              </a:rPr>
              <a:t>the</a:t>
            </a:r>
            <a:r>
              <a:rPr lang="de-DE" sz="1000" dirty="0">
                <a:solidFill>
                  <a:srgbClr val="C00000"/>
                </a:solidFill>
                <a:cs typeface="Calibri"/>
              </a:rPr>
              <a:t> launch </a:t>
            </a:r>
            <a:r>
              <a:rPr lang="de-DE" sz="1000" dirty="0" err="1">
                <a:solidFill>
                  <a:srgbClr val="C00000"/>
                </a:solidFill>
                <a:cs typeface="Calibri"/>
              </a:rPr>
              <a:t>of</a:t>
            </a:r>
            <a:r>
              <a:rPr lang="de-DE" sz="1000" dirty="0">
                <a:solidFill>
                  <a:srgbClr val="C00000"/>
                </a:solidFill>
                <a:cs typeface="Calibri"/>
              </a:rPr>
              <a:t> </a:t>
            </a:r>
            <a:r>
              <a:rPr lang="de-DE" sz="1000" dirty="0" err="1">
                <a:solidFill>
                  <a:srgbClr val="C00000"/>
                </a:solidFill>
                <a:cs typeface="Calibri"/>
              </a:rPr>
              <a:t>the</a:t>
            </a:r>
            <a:r>
              <a:rPr lang="de-DE" sz="1000" dirty="0">
                <a:solidFill>
                  <a:srgbClr val="C00000"/>
                </a:solidFill>
                <a:cs typeface="Calibri"/>
              </a:rPr>
              <a:t> </a:t>
            </a:r>
            <a:r>
              <a:rPr lang="de-DE" sz="1000" dirty="0" err="1">
                <a:solidFill>
                  <a:srgbClr val="C00000"/>
                </a:solidFill>
                <a:cs typeface="Calibri"/>
              </a:rPr>
              <a:t>giant</a:t>
            </a:r>
            <a:r>
              <a:rPr lang="de-DE" sz="1000" dirty="0">
                <a:solidFill>
                  <a:srgbClr val="C00000"/>
                </a:solidFill>
                <a:cs typeface="Calibri"/>
              </a:rPr>
              <a:t> rocket ...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44557032-D760-6BB8-D627-1BC9321A48C2}"/>
              </a:ext>
            </a:extLst>
          </p:cNvPr>
          <p:cNvSpPr txBox="1"/>
          <p:nvPr/>
        </p:nvSpPr>
        <p:spPr>
          <a:xfrm>
            <a:off x="3438007" y="2853669"/>
            <a:ext cx="36652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dirty="0">
                <a:solidFill>
                  <a:srgbClr val="0070C0"/>
                </a:solidFill>
                <a:cs typeface="Calibri"/>
              </a:rPr>
              <a:t>[…] Elon Musk, </a:t>
            </a:r>
            <a:r>
              <a:rPr lang="de-DE" sz="1000" dirty="0" err="1">
                <a:solidFill>
                  <a:srgbClr val="0070C0"/>
                </a:solidFill>
                <a:cs typeface="Calibri"/>
              </a:rPr>
              <a:t>confirmed</a:t>
            </a:r>
            <a:r>
              <a:rPr lang="de-DE" sz="1000" dirty="0">
                <a:solidFill>
                  <a:srgbClr val="0070C0"/>
                </a:solidFill>
                <a:cs typeface="Calibri"/>
              </a:rPr>
              <a:t> […] publish  code in </a:t>
            </a:r>
            <a:r>
              <a:rPr lang="de-DE" sz="1000" dirty="0" err="1">
                <a:solidFill>
                  <a:srgbClr val="0070C0"/>
                </a:solidFill>
                <a:cs typeface="Calibri"/>
              </a:rPr>
              <a:t>the</a:t>
            </a:r>
            <a:r>
              <a:rPr lang="de-DE" sz="1000" dirty="0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cs typeface="Calibri"/>
              </a:rPr>
              <a:t>next</a:t>
            </a:r>
            <a:r>
              <a:rPr lang="de-DE" sz="1000" b="1" dirty="0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cs typeface="Calibri"/>
              </a:rPr>
              <a:t>two</a:t>
            </a:r>
            <a:r>
              <a:rPr lang="de-DE" sz="1000" b="1" dirty="0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cs typeface="Calibri"/>
              </a:rPr>
              <a:t>weeks</a:t>
            </a:r>
            <a:r>
              <a:rPr lang="de-DE" sz="1000" b="1" dirty="0">
                <a:solidFill>
                  <a:srgbClr val="0070C0"/>
                </a:solidFill>
                <a:cs typeface="Calibri"/>
              </a:rPr>
              <a:t>.</a:t>
            </a:r>
            <a:endParaRPr lang="de-DE" dirty="0" err="1">
              <a:solidFill>
                <a:srgbClr val="0070C0"/>
              </a:solidFill>
              <a:cs typeface="Calibri"/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C004530E-4915-B73D-9DC5-3C8F0F155996}"/>
              </a:ext>
            </a:extLst>
          </p:cNvPr>
          <p:cNvSpPr txBox="1"/>
          <p:nvPr/>
        </p:nvSpPr>
        <p:spPr>
          <a:xfrm>
            <a:off x="6576904" y="2192969"/>
            <a:ext cx="264193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dirty="0">
                <a:solidFill>
                  <a:srgbClr val="00B050"/>
                </a:solidFill>
                <a:cs typeface="Calibri"/>
              </a:rPr>
              <a:t>Elon Musk […] </a:t>
            </a:r>
            <a:r>
              <a:rPr lang="de-DE" sz="1000" dirty="0" err="1">
                <a:solidFill>
                  <a:srgbClr val="00B050"/>
                </a:solidFill>
                <a:cs typeface="Calibri"/>
              </a:rPr>
              <a:t>calling</a:t>
            </a:r>
            <a:r>
              <a:rPr lang="de-DE" sz="1000" dirty="0">
                <a:solidFill>
                  <a:srgbClr val="00B050"/>
                </a:solidFill>
                <a:cs typeface="Calibri"/>
              </a:rPr>
              <a:t> </a:t>
            </a:r>
            <a:r>
              <a:rPr lang="de-DE" sz="1000" dirty="0" err="1">
                <a:solidFill>
                  <a:srgbClr val="00B050"/>
                </a:solidFill>
                <a:cs typeface="Calibri"/>
              </a:rPr>
              <a:t>for</a:t>
            </a:r>
            <a:r>
              <a:rPr lang="de-DE" sz="1000" dirty="0">
                <a:solidFill>
                  <a:srgbClr val="00B050"/>
                </a:solidFill>
                <a:cs typeface="Calibri"/>
              </a:rPr>
              <a:t> a </a:t>
            </a:r>
            <a:r>
              <a:rPr lang="de-DE" sz="1000" b="1" dirty="0" err="1">
                <a:solidFill>
                  <a:srgbClr val="00B050"/>
                </a:solidFill>
                <a:cs typeface="Calibri"/>
              </a:rPr>
              <a:t>six-month</a:t>
            </a:r>
            <a:r>
              <a:rPr lang="de-DE" sz="1000" dirty="0">
                <a:solidFill>
                  <a:srgbClr val="00B050"/>
                </a:solidFill>
                <a:cs typeface="Calibri"/>
              </a:rPr>
              <a:t> </a:t>
            </a:r>
            <a:r>
              <a:rPr lang="de-DE" sz="1000" dirty="0" err="1">
                <a:solidFill>
                  <a:srgbClr val="00B050"/>
                </a:solidFill>
                <a:cs typeface="Calibri"/>
              </a:rPr>
              <a:t>hiatus</a:t>
            </a:r>
            <a:r>
              <a:rPr lang="de-DE" sz="1000" dirty="0">
                <a:solidFill>
                  <a:srgbClr val="00B050"/>
                </a:solidFill>
                <a:cs typeface="Calibri"/>
              </a:rPr>
              <a:t> [..]</a:t>
            </a:r>
          </a:p>
        </p:txBody>
      </p:sp>
      <p:sp>
        <p:nvSpPr>
          <p:cNvPr id="6" name="Fußzeilenplatzhalter 1">
            <a:extLst>
              <a:ext uri="{FF2B5EF4-FFF2-40B4-BE49-F238E27FC236}">
                <a16:creationId xmlns:a16="http://schemas.microsoft.com/office/drawing/2014/main" id="{84BCE048-0530-2701-0A7E-6BB879598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de-DE" dirty="0"/>
              <a:t>Innsbruck I Regev </a:t>
            </a:r>
            <a:r>
              <a:rPr lang="en-US" dirty="0" err="1"/>
              <a:t>Juwal</a:t>
            </a:r>
            <a:r>
              <a:rPr lang="de-DE" dirty="0"/>
              <a:t> I 02.05.2023</a:t>
            </a:r>
          </a:p>
        </p:txBody>
      </p:sp>
    </p:spTree>
    <p:extLst>
      <p:ext uri="{BB962C8B-B14F-4D97-AF65-F5344CB8AC3E}">
        <p14:creationId xmlns:p14="http://schemas.microsoft.com/office/powerpoint/2010/main" val="13786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/>
      <p:bldP spid="17" grpId="0"/>
      <p:bldP spid="18" grpId="0"/>
      <p:bldP spid="19" grpId="0"/>
      <p:bldP spid="21" grpId="0" animBg="1"/>
      <p:bldP spid="33" grpId="0"/>
      <p:bldP spid="34" grpId="0" animBg="1"/>
      <p:bldP spid="35" grpId="0"/>
      <p:bldP spid="37" grpId="0"/>
      <p:bldP spid="39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6F809040-77E1-30D7-7C75-9D36C42860D9}"/>
              </a:ext>
            </a:extLst>
          </p:cNvPr>
          <p:cNvSpPr txBox="1">
            <a:spLocks/>
          </p:cNvSpPr>
          <p:nvPr/>
        </p:nvSpPr>
        <p:spPr>
          <a:xfrm>
            <a:off x="282082" y="2221230"/>
            <a:ext cx="2257538" cy="6965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 dirty="0" err="1">
                <a:cs typeface="Calibri"/>
              </a:rPr>
              <a:t>Current</a:t>
            </a:r>
            <a:r>
              <a:rPr lang="de-DE" sz="2400" b="1" dirty="0">
                <a:cs typeface="Calibri"/>
              </a:rPr>
              <a:t> Progress</a:t>
            </a:r>
          </a:p>
        </p:txBody>
      </p:sp>
      <p:pic>
        <p:nvPicPr>
          <p:cNvPr id="5" name="Grafik 6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F2933452-5B4A-4BF1-DA49-396B3CED9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"/>
          <a:stretch/>
        </p:blipFill>
        <p:spPr>
          <a:xfrm>
            <a:off x="2934968" y="841559"/>
            <a:ext cx="2197796" cy="1690005"/>
          </a:xfrm>
          <a:prstGeom prst="rect">
            <a:avLst/>
          </a:prstGeom>
        </p:spPr>
      </p:pic>
      <p:pic>
        <p:nvPicPr>
          <p:cNvPr id="11" name="Grafik 57">
            <a:extLst>
              <a:ext uri="{FF2B5EF4-FFF2-40B4-BE49-F238E27FC236}">
                <a16:creationId xmlns:a16="http://schemas.microsoft.com/office/drawing/2014/main" id="{E765EA0B-6361-FDC7-1EA1-3EBE6CFDF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450" y="909389"/>
            <a:ext cx="2198282" cy="1489888"/>
          </a:xfrm>
          <a:prstGeom prst="rect">
            <a:avLst/>
          </a:prstGeom>
        </p:spPr>
      </p:pic>
      <p:pic>
        <p:nvPicPr>
          <p:cNvPr id="14" name="Grafik 6">
            <a:extLst>
              <a:ext uri="{FF2B5EF4-FFF2-40B4-BE49-F238E27FC236}">
                <a16:creationId xmlns:a16="http://schemas.microsoft.com/office/drawing/2014/main" id="{71C7C6A8-4920-9637-FDC0-303CFDA6F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793" y="2666045"/>
            <a:ext cx="1843088" cy="1268568"/>
          </a:xfrm>
          <a:prstGeom prst="rect">
            <a:avLst/>
          </a:prstGeom>
        </p:spPr>
      </p:pic>
      <p:pic>
        <p:nvPicPr>
          <p:cNvPr id="17" name="Grafik 49">
            <a:extLst>
              <a:ext uri="{FF2B5EF4-FFF2-40B4-BE49-F238E27FC236}">
                <a16:creationId xmlns:a16="http://schemas.microsoft.com/office/drawing/2014/main" id="{7DB23636-8A1C-B2CD-5784-ECE28F775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458" y="2617191"/>
            <a:ext cx="2696335" cy="1199869"/>
          </a:xfrm>
          <a:prstGeom prst="rect">
            <a:avLst/>
          </a:prstGeom>
        </p:spPr>
      </p:pic>
      <p:sp>
        <p:nvSpPr>
          <p:cNvPr id="6" name="Fußzeilenplatzhalter 1">
            <a:extLst>
              <a:ext uri="{FF2B5EF4-FFF2-40B4-BE49-F238E27FC236}">
                <a16:creationId xmlns:a16="http://schemas.microsoft.com/office/drawing/2014/main" id="{82A492E0-656A-54BE-0E90-04ADDCF39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de-DE" dirty="0"/>
              <a:t>Innsbruck I Regev </a:t>
            </a:r>
            <a:r>
              <a:rPr lang="en-US" dirty="0" err="1"/>
              <a:t>Juwal</a:t>
            </a:r>
            <a:r>
              <a:rPr lang="de-DE" dirty="0"/>
              <a:t> I 02.05.2023</a:t>
            </a:r>
          </a:p>
        </p:txBody>
      </p:sp>
    </p:spTree>
    <p:extLst>
      <p:ext uri="{BB962C8B-B14F-4D97-AF65-F5344CB8AC3E}">
        <p14:creationId xmlns:p14="http://schemas.microsoft.com/office/powerpoint/2010/main" val="3847065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6F809040-77E1-30D7-7C75-9D36C42860D9}"/>
              </a:ext>
            </a:extLst>
          </p:cNvPr>
          <p:cNvSpPr txBox="1">
            <a:spLocks/>
          </p:cNvSpPr>
          <p:nvPr/>
        </p:nvSpPr>
        <p:spPr>
          <a:xfrm>
            <a:off x="282082" y="2186940"/>
            <a:ext cx="1832236" cy="7731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 dirty="0" err="1">
                <a:cs typeface="Calibri"/>
              </a:rPr>
              <a:t>What's</a:t>
            </a:r>
            <a:r>
              <a:rPr lang="de-DE" sz="2400" b="1" dirty="0">
                <a:cs typeface="Calibri"/>
              </a:rPr>
              <a:t> still </a:t>
            </a:r>
            <a:r>
              <a:rPr lang="de-DE" sz="2400" b="1" dirty="0" err="1">
                <a:cs typeface="Calibri"/>
              </a:rPr>
              <a:t>to</a:t>
            </a:r>
            <a:r>
              <a:rPr lang="de-DE" sz="2400" b="1" dirty="0">
                <a:cs typeface="Calibri"/>
              </a:rPr>
              <a:t> do</a:t>
            </a:r>
          </a:p>
        </p:txBody>
      </p:sp>
      <p:sp>
        <p:nvSpPr>
          <p:cNvPr id="3" name="Titel 4">
            <a:extLst>
              <a:ext uri="{FF2B5EF4-FFF2-40B4-BE49-F238E27FC236}">
                <a16:creationId xmlns:a16="http://schemas.microsoft.com/office/drawing/2014/main" id="{73E4F865-02ED-4BDE-A5E4-9A3B77E9D4FE}"/>
              </a:ext>
            </a:extLst>
          </p:cNvPr>
          <p:cNvSpPr txBox="1">
            <a:spLocks/>
          </p:cNvSpPr>
          <p:nvPr/>
        </p:nvSpPr>
        <p:spPr>
          <a:xfrm>
            <a:off x="3956480" y="1611125"/>
            <a:ext cx="3587050" cy="18545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AutoNum type="arabicPeriod"/>
            </a:pPr>
            <a:r>
              <a:rPr lang="de-DE" sz="1600" b="1" err="1">
                <a:solidFill>
                  <a:schemeClr val="tx1"/>
                </a:solidFill>
                <a:cs typeface="Calibri"/>
              </a:rPr>
              <a:t>increase</a:t>
            </a:r>
            <a:r>
              <a:rPr lang="de-DE" sz="1600" b="1" dirty="0">
                <a:solidFill>
                  <a:schemeClr val="tx1"/>
                </a:solidFill>
                <a:cs typeface="Calibri"/>
              </a:rPr>
              <a:t> </a:t>
            </a:r>
            <a:r>
              <a:rPr lang="de-DE" sz="1600" b="1" err="1">
                <a:solidFill>
                  <a:schemeClr val="tx1"/>
                </a:solidFill>
                <a:cs typeface="Calibri"/>
              </a:rPr>
              <a:t>dataset</a:t>
            </a:r>
            <a:endParaRPr lang="de-DE" sz="1600">
              <a:solidFill>
                <a:schemeClr val="tx1"/>
              </a:solidFill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de-DE" sz="1600" b="1" err="1">
                <a:solidFill>
                  <a:schemeClr val="tx1"/>
                </a:solidFill>
                <a:cs typeface="Calibri"/>
              </a:rPr>
              <a:t>output</a:t>
            </a:r>
            <a:r>
              <a:rPr lang="de-DE" sz="1600" b="1" dirty="0">
                <a:solidFill>
                  <a:schemeClr val="tx1"/>
                </a:solidFill>
                <a:cs typeface="Calibri"/>
              </a:rPr>
              <a:t> </a:t>
            </a:r>
            <a:r>
              <a:rPr lang="de-DE" sz="1600" b="1" err="1">
                <a:solidFill>
                  <a:schemeClr val="tx1"/>
                </a:solidFill>
                <a:cs typeface="Calibri"/>
              </a:rPr>
              <a:t>statistics</a:t>
            </a:r>
            <a:r>
              <a:rPr lang="de-DE" sz="1600" b="1" dirty="0">
                <a:solidFill>
                  <a:schemeClr val="tx1"/>
                </a:solidFill>
                <a:cs typeface="Calibri"/>
              </a:rPr>
              <a:t> </a:t>
            </a:r>
            <a:r>
              <a:rPr lang="de-DE" sz="1600" b="1" err="1">
                <a:solidFill>
                  <a:schemeClr val="tx1"/>
                </a:solidFill>
                <a:cs typeface="Calibri"/>
              </a:rPr>
              <a:t>to</a:t>
            </a:r>
            <a:r>
              <a:rPr lang="de-DE" sz="1600" b="1" dirty="0">
                <a:solidFill>
                  <a:schemeClr val="tx1"/>
                </a:solidFill>
                <a:cs typeface="Calibri"/>
              </a:rPr>
              <a:t> </a:t>
            </a:r>
            <a:r>
              <a:rPr lang="de-DE" sz="1600" b="1" err="1">
                <a:solidFill>
                  <a:schemeClr val="tx1"/>
                </a:solidFill>
                <a:cs typeface="Calibri"/>
              </a:rPr>
              <a:t>the</a:t>
            </a:r>
            <a:r>
              <a:rPr lang="de-DE" sz="1600" b="1" dirty="0">
                <a:solidFill>
                  <a:schemeClr val="tx1"/>
                </a:solidFill>
                <a:cs typeface="Calibri"/>
              </a:rPr>
              <a:t> </a:t>
            </a:r>
            <a:r>
              <a:rPr lang="de-DE" sz="1600" b="1" err="1">
                <a:solidFill>
                  <a:schemeClr val="tx1"/>
                </a:solidFill>
                <a:cs typeface="Calibri"/>
              </a:rPr>
              <a:t>frontend</a:t>
            </a:r>
            <a:endParaRPr lang="de-DE" sz="1600" b="1">
              <a:solidFill>
                <a:schemeClr val="tx1"/>
              </a:solidFill>
              <a:cs typeface="Calibri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de-DE" sz="1600" b="1" err="1">
                <a:solidFill>
                  <a:schemeClr val="tx1"/>
                </a:solidFill>
                <a:cs typeface="Calibri"/>
              </a:rPr>
              <a:t>enable</a:t>
            </a:r>
            <a:r>
              <a:rPr lang="de-DE" sz="1600" b="1" dirty="0">
                <a:solidFill>
                  <a:schemeClr val="tx1"/>
                </a:solidFill>
                <a:cs typeface="Calibri"/>
              </a:rPr>
              <a:t> </a:t>
            </a:r>
            <a:r>
              <a:rPr lang="de-DE" sz="1600" b="1" err="1">
                <a:solidFill>
                  <a:schemeClr val="tx1"/>
                </a:solidFill>
                <a:cs typeface="Calibri"/>
              </a:rPr>
              <a:t>user</a:t>
            </a:r>
            <a:r>
              <a:rPr lang="de-DE" sz="1600" b="1" dirty="0">
                <a:solidFill>
                  <a:schemeClr val="tx1"/>
                </a:solidFill>
                <a:cs typeface="Calibri"/>
              </a:rPr>
              <a:t> </a:t>
            </a:r>
            <a:r>
              <a:rPr lang="de-DE" sz="1600" b="1" err="1">
                <a:solidFill>
                  <a:schemeClr val="tx1"/>
                </a:solidFill>
                <a:cs typeface="Calibri"/>
              </a:rPr>
              <a:t>to</a:t>
            </a:r>
            <a:r>
              <a:rPr lang="de-DE" sz="1600" b="1" dirty="0">
                <a:solidFill>
                  <a:schemeClr val="tx1"/>
                </a:solidFill>
                <a:cs typeface="Calibri"/>
              </a:rPr>
              <a:t> </a:t>
            </a:r>
            <a:r>
              <a:rPr lang="de-DE" sz="1600" b="1" err="1">
                <a:solidFill>
                  <a:schemeClr val="tx1"/>
                </a:solidFill>
                <a:cs typeface="Calibri"/>
              </a:rPr>
              <a:t>make</a:t>
            </a:r>
            <a:r>
              <a:rPr lang="de-DE" sz="1600" b="1" dirty="0">
                <a:solidFill>
                  <a:schemeClr val="tx1"/>
                </a:solidFill>
                <a:cs typeface="Calibri"/>
              </a:rPr>
              <a:t> </a:t>
            </a:r>
            <a:r>
              <a:rPr lang="de-DE" sz="1600" b="1" err="1">
                <a:solidFill>
                  <a:schemeClr val="tx1"/>
                </a:solidFill>
                <a:cs typeface="Calibri"/>
              </a:rPr>
              <a:t>query</a:t>
            </a:r>
            <a:endParaRPr lang="de-DE" sz="1600" b="1">
              <a:solidFill>
                <a:schemeClr val="tx1"/>
              </a:solidFill>
              <a:cs typeface="Calibri"/>
            </a:endParaRPr>
          </a:p>
          <a:p>
            <a:pPr marL="742950" lvl="1" indent="-285750">
              <a:lnSpc>
                <a:spcPct val="150000"/>
              </a:lnSpc>
              <a:buFont typeface="Calibri"/>
              <a:buChar char="-"/>
            </a:pPr>
            <a:r>
              <a:rPr lang="de-DE" sz="1600" b="1" dirty="0">
                <a:cs typeface="Calibri"/>
              </a:rPr>
              <a:t>connect </a:t>
            </a:r>
            <a:r>
              <a:rPr lang="de-DE" sz="1600" b="1" err="1">
                <a:cs typeface="Calibri"/>
              </a:rPr>
              <a:t>frontend</a:t>
            </a:r>
            <a:r>
              <a:rPr lang="de-DE" sz="1600" b="1" dirty="0">
                <a:cs typeface="Calibri"/>
              </a:rPr>
              <a:t> </a:t>
            </a:r>
            <a:r>
              <a:rPr lang="de-DE" sz="1600" b="1" err="1">
                <a:cs typeface="Calibri"/>
              </a:rPr>
              <a:t>to</a:t>
            </a:r>
            <a:r>
              <a:rPr lang="de-DE" sz="1600" b="1" dirty="0">
                <a:cs typeface="Calibri"/>
              </a:rPr>
              <a:t> backend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de-DE" sz="1600" b="1" err="1">
                <a:solidFill>
                  <a:schemeClr val="tx1"/>
                </a:solidFill>
                <a:cs typeface="Calibri"/>
              </a:rPr>
              <a:t>write</a:t>
            </a:r>
            <a:r>
              <a:rPr lang="de-DE" sz="1600" b="1" dirty="0">
                <a:solidFill>
                  <a:schemeClr val="tx1"/>
                </a:solidFill>
                <a:cs typeface="Calibri"/>
              </a:rPr>
              <a:t> </a:t>
            </a:r>
            <a:r>
              <a:rPr lang="de-DE" sz="1600" b="1" err="1">
                <a:solidFill>
                  <a:schemeClr val="tx1"/>
                </a:solidFill>
                <a:cs typeface="Calibri"/>
              </a:rPr>
              <a:t>thesis</a:t>
            </a:r>
            <a:endParaRPr lang="de-DE" sz="1600" b="1">
              <a:solidFill>
                <a:schemeClr val="tx1"/>
              </a:solidFill>
              <a:cs typeface="Calibri"/>
            </a:endParaRPr>
          </a:p>
        </p:txBody>
      </p:sp>
      <p:sp>
        <p:nvSpPr>
          <p:cNvPr id="8" name="Fußzeilenplatzhalter 1">
            <a:extLst>
              <a:ext uri="{FF2B5EF4-FFF2-40B4-BE49-F238E27FC236}">
                <a16:creationId xmlns:a16="http://schemas.microsoft.com/office/drawing/2014/main" id="{09E04B06-A866-6A00-CB2F-AC199F3B5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de-DE" dirty="0"/>
              <a:t>Innsbruck I Regev </a:t>
            </a:r>
            <a:r>
              <a:rPr lang="en-US" dirty="0" err="1"/>
              <a:t>Juwal</a:t>
            </a:r>
            <a:r>
              <a:rPr lang="de-DE" dirty="0"/>
              <a:t> I 02.05.2023</a:t>
            </a:r>
          </a:p>
        </p:txBody>
      </p:sp>
    </p:spTree>
    <p:extLst>
      <p:ext uri="{BB962C8B-B14F-4D97-AF65-F5344CB8AC3E}">
        <p14:creationId xmlns:p14="http://schemas.microsoft.com/office/powerpoint/2010/main" val="66967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Innsbruck I Regev </a:t>
            </a:r>
            <a:r>
              <a:rPr lang="en-US" dirty="0" err="1"/>
              <a:t>Juwal</a:t>
            </a:r>
            <a:r>
              <a:rPr lang="de-DE" dirty="0"/>
              <a:t> I 02.05.2023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Textfeld 1">
            <a:extLst>
              <a:ext uri="{FF2B5EF4-FFF2-40B4-BE49-F238E27FC236}">
                <a16:creationId xmlns:a16="http://schemas.microsoft.com/office/drawing/2014/main" id="{BA393D1D-D15B-0D7F-59B7-A3FC72A3BF5F}"/>
              </a:ext>
            </a:extLst>
          </p:cNvPr>
          <p:cNvSpPr txBox="1"/>
          <p:nvPr/>
        </p:nvSpPr>
        <p:spPr>
          <a:xfrm>
            <a:off x="447033" y="1061505"/>
            <a:ext cx="8696800" cy="295786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DE" dirty="0">
                <a:ea typeface="+mn-lt"/>
                <a:cs typeface="+mn-lt"/>
              </a:rPr>
              <a:t>[1] https://img.myloview.com/stickers/newspapers-icon-outline-newspapers-vector-icon-for-web-design-isolated-on-white-background-400-239267931.jpg</a:t>
            </a:r>
            <a:endParaRPr lang="de-DE" dirty="0"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de-DE" dirty="0">
                <a:ea typeface="+mn-lt"/>
                <a:cs typeface="+mn-lt"/>
              </a:rPr>
              <a:t>[2] https://cdn-media-1.freecodecamp.org/images/11mpE6fsq5LNxH31xeTWi5w.jpeg</a:t>
            </a:r>
          </a:p>
          <a:p>
            <a:pPr>
              <a:lnSpc>
                <a:spcPct val="150000"/>
              </a:lnSpc>
            </a:pPr>
            <a:r>
              <a:rPr lang="de-DE" dirty="0">
                <a:ea typeface="+mn-lt"/>
                <a:cs typeface="+mn-lt"/>
              </a:rPr>
              <a:t>[3] https://developers.google.com/static/machine-learning/clustering/images/DistributionClustering.svg</a:t>
            </a:r>
          </a:p>
          <a:p>
            <a:pPr>
              <a:lnSpc>
                <a:spcPct val="150000"/>
              </a:lnSpc>
            </a:pPr>
            <a:r>
              <a:rPr lang="de-DE" dirty="0">
                <a:ea typeface="+mn-lt"/>
                <a:cs typeface="+mn-lt"/>
              </a:rPr>
              <a:t>[4] https://images.edrawmax.com/examples/blank-timeline-template/timeline7.png</a:t>
            </a:r>
          </a:p>
          <a:p>
            <a:pPr>
              <a:lnSpc>
                <a:spcPct val="150000"/>
              </a:lnSpc>
            </a:pPr>
            <a:r>
              <a:rPr lang="de-DE" dirty="0">
                <a:ea typeface="+mn-lt"/>
                <a:cs typeface="+mn-lt"/>
              </a:rPr>
              <a:t>[5] https://miro.medium.com/v2/resize:fit:876/0*ViwaI3Vvbnd-CJSQ.png</a:t>
            </a:r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98AC335E-B2F1-7B27-8D49-9240CCCDAFCC}"/>
              </a:ext>
            </a:extLst>
          </p:cNvPr>
          <p:cNvSpPr txBox="1">
            <a:spLocks/>
          </p:cNvSpPr>
          <p:nvPr/>
        </p:nvSpPr>
        <p:spPr>
          <a:xfrm>
            <a:off x="388407" y="454772"/>
            <a:ext cx="3447055" cy="5019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 dirty="0">
                <a:cs typeface="Calibri"/>
              </a:rPr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494329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2" descr="Ein Bild, das Text, Zeitung enthält.&#10;&#10;Beschreibung automatisch generiert.">
            <a:extLst>
              <a:ext uri="{FF2B5EF4-FFF2-40B4-BE49-F238E27FC236}">
                <a16:creationId xmlns:a16="http://schemas.microsoft.com/office/drawing/2014/main" id="{15E988C0-C560-3C59-9513-1CAB69D91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61" b="38447"/>
          <a:stretch/>
        </p:blipFill>
        <p:spPr>
          <a:xfrm>
            <a:off x="6050327" y="95245"/>
            <a:ext cx="2750361" cy="2381930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61809DFF-6A26-BE44-D32E-92742E86D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102" y="391466"/>
            <a:ext cx="2383429" cy="449818"/>
          </a:xfrm>
        </p:spPr>
        <p:txBody>
          <a:bodyPr/>
          <a:lstStyle/>
          <a:p>
            <a:r>
              <a:rPr lang="en-US" sz="2400" b="1" dirty="0">
                <a:ea typeface="Calibri"/>
                <a:cs typeface="Calibri"/>
              </a:rPr>
              <a:t>Introduction</a:t>
            </a:r>
            <a:endParaRPr lang="en-US" sz="2400" b="1">
              <a:cs typeface="Calibri"/>
            </a:endParaRPr>
          </a:p>
        </p:txBody>
      </p:sp>
      <p:pic>
        <p:nvPicPr>
          <p:cNvPr id="8" name="Grafik 8" descr="Ein Bild, das Text, Zeitung enthält.&#10;&#10;Beschreibung automatisch generiert.">
            <a:extLst>
              <a:ext uri="{FF2B5EF4-FFF2-40B4-BE49-F238E27FC236}">
                <a16:creationId xmlns:a16="http://schemas.microsoft.com/office/drawing/2014/main" id="{4EF658B7-9D9D-9DA2-229C-E9A0319C3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10" t="22561" r="24164" b="9436"/>
          <a:stretch/>
        </p:blipFill>
        <p:spPr>
          <a:xfrm rot="420000">
            <a:off x="3981941" y="1859426"/>
            <a:ext cx="2609673" cy="2392423"/>
          </a:xfrm>
          <a:prstGeom prst="rect">
            <a:avLst/>
          </a:prstGeom>
        </p:spPr>
      </p:pic>
      <p:pic>
        <p:nvPicPr>
          <p:cNvPr id="9" name="Grafik 9">
            <a:extLst>
              <a:ext uri="{FF2B5EF4-FFF2-40B4-BE49-F238E27FC236}">
                <a16:creationId xmlns:a16="http://schemas.microsoft.com/office/drawing/2014/main" id="{699C49AD-DB8E-FC61-6343-02CED6861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80000">
            <a:off x="6478046" y="1685294"/>
            <a:ext cx="2743199" cy="2028966"/>
          </a:xfrm>
          <a:prstGeom prst="rect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373E11D6-CAE7-332D-A258-3C4C8CAA47ED}"/>
              </a:ext>
            </a:extLst>
          </p:cNvPr>
          <p:cNvSpPr/>
          <p:nvPr/>
        </p:nvSpPr>
        <p:spPr>
          <a:xfrm rot="660000">
            <a:off x="4520467" y="2613010"/>
            <a:ext cx="1999864" cy="177620"/>
          </a:xfrm>
          <a:prstGeom prst="roundRect">
            <a:avLst/>
          </a:prstGeom>
          <a:solidFill>
            <a:srgbClr val="D10606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665ED4EF-9A58-93BC-6601-B16CAF4F6265}"/>
              </a:ext>
            </a:extLst>
          </p:cNvPr>
          <p:cNvSpPr/>
          <p:nvPr/>
        </p:nvSpPr>
        <p:spPr>
          <a:xfrm rot="20880000">
            <a:off x="6432600" y="2135869"/>
            <a:ext cx="2666354" cy="650108"/>
          </a:xfrm>
          <a:prstGeom prst="roundRect">
            <a:avLst/>
          </a:prstGeom>
          <a:solidFill>
            <a:srgbClr val="D10606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Grafik 21" descr="Ein Bild, das Text, Zeitung, Person, Anzug enthält.&#10;&#10;Beschreibung automatisch generiert.">
            <a:extLst>
              <a:ext uri="{FF2B5EF4-FFF2-40B4-BE49-F238E27FC236}">
                <a16:creationId xmlns:a16="http://schemas.microsoft.com/office/drawing/2014/main" id="{9286F252-0147-ECDA-456A-C10EF5051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40000">
            <a:off x="3735751" y="345178"/>
            <a:ext cx="2407443" cy="1812536"/>
          </a:xfrm>
          <a:prstGeom prst="rect">
            <a:avLst/>
          </a:prstGeom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7140376A-B5AB-1CDC-70C0-A02EA23C6F93}"/>
              </a:ext>
            </a:extLst>
          </p:cNvPr>
          <p:cNvSpPr/>
          <p:nvPr/>
        </p:nvSpPr>
        <p:spPr>
          <a:xfrm>
            <a:off x="6046837" y="671398"/>
            <a:ext cx="2051991" cy="135759"/>
          </a:xfrm>
          <a:prstGeom prst="roundRect">
            <a:avLst/>
          </a:prstGeom>
          <a:solidFill>
            <a:srgbClr val="D10606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8C42AB3B-5E93-D6A0-E2AE-FA7F9AB98660}"/>
              </a:ext>
            </a:extLst>
          </p:cNvPr>
          <p:cNvSpPr/>
          <p:nvPr/>
        </p:nvSpPr>
        <p:spPr>
          <a:xfrm rot="20940000">
            <a:off x="3708205" y="858449"/>
            <a:ext cx="2337741" cy="228627"/>
          </a:xfrm>
          <a:prstGeom prst="roundRect">
            <a:avLst/>
          </a:prstGeom>
          <a:solidFill>
            <a:srgbClr val="D10606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ußzeilenplatzhalter 1">
            <a:extLst>
              <a:ext uri="{FF2B5EF4-FFF2-40B4-BE49-F238E27FC236}">
                <a16:creationId xmlns:a16="http://schemas.microsoft.com/office/drawing/2014/main" id="{BFD4D409-21F3-D568-9ABF-F01AE74A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de-DE" dirty="0"/>
              <a:t>Innsbruck I Regev </a:t>
            </a:r>
            <a:r>
              <a:rPr lang="en-US" dirty="0" err="1"/>
              <a:t>Juwal</a:t>
            </a:r>
            <a:r>
              <a:rPr lang="de-DE" dirty="0"/>
              <a:t> I 02.05.2023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6A41515-85BB-7664-7E29-061F94827987}"/>
              </a:ext>
            </a:extLst>
          </p:cNvPr>
          <p:cNvSpPr txBox="1"/>
          <p:nvPr/>
        </p:nvSpPr>
        <p:spPr>
          <a:xfrm>
            <a:off x="254764" y="1170542"/>
            <a:ext cx="3800817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de-DE" sz="1400" b="1" err="1">
                <a:cs typeface="Calibri" panose="020F0502020204030204"/>
              </a:rPr>
              <a:t>many</a:t>
            </a:r>
            <a:r>
              <a:rPr lang="de-DE" sz="1400" b="1" dirty="0">
                <a:cs typeface="Calibri" panose="020F0502020204030204"/>
              </a:rPr>
              <a:t> </a:t>
            </a:r>
            <a:r>
              <a:rPr lang="de-DE" sz="1400" b="1" err="1">
                <a:cs typeface="Calibri" panose="020F0502020204030204"/>
              </a:rPr>
              <a:t>articles</a:t>
            </a:r>
            <a:r>
              <a:rPr lang="de-DE" sz="1400" b="1" dirty="0">
                <a:cs typeface="Calibri" panose="020F0502020204030204"/>
              </a:rPr>
              <a:t> </a:t>
            </a:r>
            <a:r>
              <a:rPr lang="de-DE" sz="1400" b="1" err="1">
                <a:cs typeface="Calibri" panose="020F0502020204030204"/>
              </a:rPr>
              <a:t>published</a:t>
            </a:r>
            <a:r>
              <a:rPr lang="de-DE" sz="1400" dirty="0">
                <a:cs typeface="Calibri" panose="020F0502020204030204"/>
              </a:rPr>
              <a:t> </a:t>
            </a:r>
            <a:r>
              <a:rPr lang="de-DE" sz="1400" err="1">
                <a:cs typeface="Calibri" panose="020F0502020204030204"/>
              </a:rPr>
              <a:t>every</a:t>
            </a:r>
            <a:r>
              <a:rPr lang="de-DE" sz="1400" dirty="0">
                <a:cs typeface="Calibri" panose="020F0502020204030204"/>
              </a:rPr>
              <a:t> </a:t>
            </a:r>
            <a:r>
              <a:rPr lang="de-DE" sz="1400" err="1">
                <a:cs typeface="Calibri" panose="020F0502020204030204"/>
              </a:rPr>
              <a:t>day</a:t>
            </a:r>
            <a:endParaRPr lang="de-DE" sz="1400" dirty="0">
              <a:cs typeface="Calibri" panose="020F0502020204030204"/>
            </a:endParaRPr>
          </a:p>
          <a:p>
            <a:pPr marL="285750" indent="-285750">
              <a:buFont typeface="Calibri"/>
              <a:buChar char="-"/>
            </a:pPr>
            <a:endParaRPr lang="de-DE" sz="1400" dirty="0">
              <a:cs typeface="Calibri" panose="020F0502020204030204"/>
            </a:endParaRPr>
          </a:p>
          <a:p>
            <a:pPr marL="285750" indent="-285750">
              <a:buFont typeface="Calibri"/>
              <a:buChar char="-"/>
            </a:pPr>
            <a:r>
              <a:rPr lang="de-DE" sz="1400" dirty="0" err="1">
                <a:cs typeface="Calibri" panose="020F0502020204030204"/>
              </a:rPr>
              <a:t>contain</a:t>
            </a:r>
            <a:r>
              <a:rPr lang="de-DE" sz="1400" dirty="0">
                <a:cs typeface="Calibri" panose="020F0502020204030204"/>
              </a:rPr>
              <a:t> </a:t>
            </a:r>
            <a:r>
              <a:rPr lang="de-DE" sz="1400" b="1" dirty="0" err="1">
                <a:cs typeface="Calibri" panose="020F0502020204030204"/>
              </a:rPr>
              <a:t>information</a:t>
            </a:r>
            <a:r>
              <a:rPr lang="de-DE" sz="1400" dirty="0">
                <a:cs typeface="Calibri" panose="020F0502020204030204"/>
              </a:rPr>
              <a:t> </a:t>
            </a:r>
            <a:r>
              <a:rPr lang="de-DE" sz="1400" b="1" dirty="0" err="1">
                <a:cs typeface="Calibri" panose="020F0502020204030204"/>
              </a:rPr>
              <a:t>about</a:t>
            </a:r>
            <a:r>
              <a:rPr lang="de-DE" sz="1400" b="1" dirty="0">
                <a:cs typeface="Calibri" panose="020F0502020204030204"/>
              </a:rPr>
              <a:t> </a:t>
            </a:r>
            <a:r>
              <a:rPr lang="de-DE" sz="1400" dirty="0" err="1">
                <a:cs typeface="Calibri" panose="020F0502020204030204"/>
              </a:rPr>
              <a:t>the</a:t>
            </a:r>
            <a:r>
              <a:rPr lang="de-DE" sz="1400" dirty="0">
                <a:cs typeface="Calibri" panose="020F0502020204030204"/>
              </a:rPr>
              <a:t> </a:t>
            </a:r>
            <a:r>
              <a:rPr lang="de-DE" sz="1400" b="1" dirty="0" err="1">
                <a:cs typeface="Calibri" panose="020F0502020204030204"/>
              </a:rPr>
              <a:t>future</a:t>
            </a:r>
            <a:endParaRPr lang="de-DE" sz="1400" dirty="0">
              <a:cs typeface="Calibri" panose="020F0502020204030204"/>
            </a:endParaRPr>
          </a:p>
          <a:p>
            <a:pPr marL="742950" lvl="1" indent="-285750">
              <a:buFont typeface="Calibri"/>
              <a:buChar char="-"/>
            </a:pPr>
            <a:r>
              <a:rPr lang="de-DE" sz="1400" dirty="0" err="1">
                <a:cs typeface="Calibri" panose="020F0502020204030204"/>
              </a:rPr>
              <a:t>upcoming</a:t>
            </a:r>
            <a:r>
              <a:rPr lang="de-DE" sz="1400" dirty="0">
                <a:cs typeface="Calibri" panose="020F0502020204030204"/>
              </a:rPr>
              <a:t> </a:t>
            </a:r>
            <a:r>
              <a:rPr lang="de-DE" sz="1400" dirty="0" err="1">
                <a:cs typeface="Calibri" panose="020F0502020204030204"/>
              </a:rPr>
              <a:t>product</a:t>
            </a:r>
            <a:r>
              <a:rPr lang="de-DE" sz="1400" dirty="0">
                <a:cs typeface="Calibri" panose="020F0502020204030204"/>
              </a:rPr>
              <a:t> </a:t>
            </a:r>
            <a:r>
              <a:rPr lang="de-DE" sz="1400" dirty="0" err="1">
                <a:cs typeface="Calibri" panose="020F0502020204030204"/>
              </a:rPr>
              <a:t>launches</a:t>
            </a:r>
            <a:r>
              <a:rPr lang="de-DE" sz="1400" dirty="0">
                <a:cs typeface="Calibri" panose="020F0502020204030204"/>
              </a:rPr>
              <a:t>,</a:t>
            </a:r>
          </a:p>
          <a:p>
            <a:pPr marL="742950" lvl="1" indent="-285750">
              <a:buFont typeface="Calibri"/>
              <a:buChar char="-"/>
            </a:pPr>
            <a:r>
              <a:rPr lang="de-DE" sz="1400" dirty="0" err="1">
                <a:cs typeface="Calibri" panose="020F0502020204030204"/>
              </a:rPr>
              <a:t>sports</a:t>
            </a:r>
            <a:r>
              <a:rPr lang="de-DE" sz="1400" dirty="0">
                <a:cs typeface="Calibri" panose="020F0502020204030204"/>
              </a:rPr>
              <a:t> </a:t>
            </a:r>
            <a:r>
              <a:rPr lang="de-DE" sz="1400" dirty="0" err="1">
                <a:cs typeface="Calibri" panose="020F0502020204030204"/>
              </a:rPr>
              <a:t>matches</a:t>
            </a:r>
            <a:r>
              <a:rPr lang="de-DE" sz="1400" dirty="0">
                <a:cs typeface="Calibri" panose="020F0502020204030204"/>
              </a:rPr>
              <a:t>,</a:t>
            </a:r>
          </a:p>
          <a:p>
            <a:pPr marL="742950" lvl="1" indent="-285750">
              <a:buFont typeface="Calibri"/>
              <a:buChar char="-"/>
            </a:pPr>
            <a:r>
              <a:rPr lang="de-DE" sz="1400" dirty="0" err="1">
                <a:cs typeface="Calibri" panose="020F0502020204030204"/>
              </a:rPr>
              <a:t>political</a:t>
            </a:r>
            <a:r>
              <a:rPr lang="de-DE" sz="1400" dirty="0">
                <a:cs typeface="Calibri" panose="020F0502020204030204"/>
              </a:rPr>
              <a:t> </a:t>
            </a:r>
            <a:r>
              <a:rPr lang="de-DE" sz="1400" dirty="0" err="1">
                <a:cs typeface="Calibri" panose="020F0502020204030204"/>
              </a:rPr>
              <a:t>announcements</a:t>
            </a:r>
            <a:r>
              <a:rPr lang="de-DE" sz="1400" dirty="0">
                <a:cs typeface="Calibri" panose="020F0502020204030204"/>
              </a:rPr>
              <a:t>,</a:t>
            </a:r>
          </a:p>
          <a:p>
            <a:pPr marL="742950" lvl="1" indent="-285750">
              <a:buFont typeface="Calibri"/>
              <a:buChar char="-"/>
            </a:pPr>
            <a:r>
              <a:rPr lang="de-DE" sz="1400" dirty="0">
                <a:cs typeface="Calibri" panose="020F0502020204030204"/>
              </a:rPr>
              <a:t>…</a:t>
            </a:r>
          </a:p>
          <a:p>
            <a:pPr marL="285750" indent="-285750">
              <a:buFont typeface="Calibri"/>
              <a:buChar char="-"/>
            </a:pPr>
            <a:endParaRPr lang="de-DE" sz="1400" dirty="0">
              <a:cs typeface="Calibri" panose="020F0502020204030204"/>
            </a:endParaRPr>
          </a:p>
          <a:p>
            <a:pPr marL="285750" indent="-285750">
              <a:buFont typeface="Calibri"/>
              <a:buChar char="-"/>
            </a:pPr>
            <a:r>
              <a:rPr lang="de-DE" sz="1400" err="1">
                <a:cs typeface="Calibri" panose="020F0502020204030204"/>
              </a:rPr>
              <a:t>useful</a:t>
            </a:r>
            <a:r>
              <a:rPr lang="de-DE" sz="1400" dirty="0">
                <a:cs typeface="Calibri" panose="020F0502020204030204"/>
              </a:rPr>
              <a:t> </a:t>
            </a:r>
            <a:r>
              <a:rPr lang="de-DE" sz="1400" err="1">
                <a:cs typeface="Calibri" panose="020F0502020204030204"/>
              </a:rPr>
              <a:t>information</a:t>
            </a:r>
            <a:r>
              <a:rPr lang="de-DE" sz="1400" dirty="0">
                <a:cs typeface="Calibri" panose="020F0502020204030204"/>
              </a:rPr>
              <a:t> </a:t>
            </a:r>
            <a:r>
              <a:rPr lang="de-DE" sz="1400" err="1">
                <a:cs typeface="Calibri" panose="020F0502020204030204"/>
              </a:rPr>
              <a:t>for</a:t>
            </a:r>
            <a:r>
              <a:rPr lang="de-DE" sz="1400" dirty="0">
                <a:cs typeface="Calibri" panose="020F0502020204030204"/>
              </a:rPr>
              <a:t> </a:t>
            </a:r>
            <a:r>
              <a:rPr lang="de-DE" sz="1400" b="1" err="1">
                <a:cs typeface="Calibri" panose="020F0502020204030204"/>
              </a:rPr>
              <a:t>anticipating</a:t>
            </a:r>
            <a:r>
              <a:rPr lang="de-DE" sz="1400" b="1" dirty="0">
                <a:cs typeface="Calibri" panose="020F0502020204030204"/>
              </a:rPr>
              <a:t> </a:t>
            </a:r>
            <a:r>
              <a:rPr lang="de-DE" sz="1400" err="1">
                <a:cs typeface="Calibri" panose="020F0502020204030204"/>
              </a:rPr>
              <a:t>or</a:t>
            </a:r>
            <a:r>
              <a:rPr lang="de-DE" sz="1400" dirty="0">
                <a:cs typeface="Calibri" panose="020F0502020204030204"/>
              </a:rPr>
              <a:t> </a:t>
            </a:r>
            <a:r>
              <a:rPr lang="de-DE" sz="1400" b="1" err="1">
                <a:cs typeface="Calibri" panose="020F0502020204030204"/>
              </a:rPr>
              <a:t>preparing</a:t>
            </a:r>
            <a:r>
              <a:rPr lang="de-DE" sz="1400" b="1" dirty="0">
                <a:cs typeface="Calibri" panose="020F0502020204030204"/>
              </a:rPr>
              <a:t> </a:t>
            </a:r>
            <a:r>
              <a:rPr lang="de-DE" sz="1400" err="1">
                <a:cs typeface="Calibri" panose="020F0502020204030204"/>
              </a:rPr>
              <a:t>for</a:t>
            </a:r>
            <a:r>
              <a:rPr lang="de-DE" sz="1400" dirty="0">
                <a:cs typeface="Calibri" panose="020F0502020204030204"/>
              </a:rPr>
              <a:t> </a:t>
            </a:r>
            <a:r>
              <a:rPr lang="de-DE" sz="1400" b="1" err="1">
                <a:cs typeface="Calibri" panose="020F0502020204030204"/>
              </a:rPr>
              <a:t>future</a:t>
            </a:r>
            <a:r>
              <a:rPr lang="de-DE" sz="1400" b="1" dirty="0">
                <a:cs typeface="Calibri" panose="020F0502020204030204"/>
              </a:rPr>
              <a:t> </a:t>
            </a:r>
            <a:r>
              <a:rPr lang="de-DE" sz="1400" b="1" err="1">
                <a:cs typeface="Calibri" panose="020F0502020204030204"/>
              </a:rPr>
              <a:t>events</a:t>
            </a:r>
            <a:endParaRPr lang="de-DE" sz="1400" b="1">
              <a:cs typeface="Calibri" panose="020F0502020204030204"/>
            </a:endParaRPr>
          </a:p>
          <a:p>
            <a:pPr marL="285750" indent="-285750">
              <a:buFont typeface="Calibri"/>
              <a:buChar char="-"/>
            </a:pPr>
            <a:endParaRPr lang="de-DE" sz="1400" dirty="0">
              <a:cs typeface="Calibri" panose="020F0502020204030204"/>
            </a:endParaRPr>
          </a:p>
          <a:p>
            <a:pPr marL="285750" indent="-285750">
              <a:buFont typeface="Calibri"/>
              <a:buChar char="-"/>
            </a:pPr>
            <a:r>
              <a:rPr lang="de-DE" sz="1400" err="1">
                <a:ea typeface="+mn-lt"/>
                <a:cs typeface="+mn-lt"/>
              </a:rPr>
              <a:t>provides</a:t>
            </a:r>
            <a:r>
              <a:rPr lang="de-DE" sz="1400" dirty="0">
                <a:ea typeface="+mn-lt"/>
                <a:cs typeface="+mn-lt"/>
              </a:rPr>
              <a:t> </a:t>
            </a:r>
            <a:r>
              <a:rPr lang="de-DE" sz="1400" b="1" err="1">
                <a:ea typeface="+mn-lt"/>
                <a:cs typeface="+mn-lt"/>
              </a:rPr>
              <a:t>overview</a:t>
            </a:r>
            <a:r>
              <a:rPr lang="de-DE" sz="1400" b="1" dirty="0">
                <a:ea typeface="+mn-lt"/>
                <a:cs typeface="+mn-lt"/>
              </a:rPr>
              <a:t> </a:t>
            </a:r>
            <a:r>
              <a:rPr lang="de-DE" sz="1400" b="1" err="1">
                <a:ea typeface="+mn-lt"/>
                <a:cs typeface="+mn-lt"/>
              </a:rPr>
              <a:t>of</a:t>
            </a:r>
            <a:r>
              <a:rPr lang="de-DE" sz="1400" dirty="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what</a:t>
            </a:r>
            <a:r>
              <a:rPr lang="de-DE" sz="1400" dirty="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the</a:t>
            </a:r>
            <a:r>
              <a:rPr lang="de-DE" sz="1400" dirty="0">
                <a:ea typeface="+mn-lt"/>
                <a:cs typeface="+mn-lt"/>
              </a:rPr>
              <a:t> </a:t>
            </a:r>
            <a:r>
              <a:rPr lang="de-DE" sz="1400" b="1" err="1">
                <a:ea typeface="+mn-lt"/>
                <a:cs typeface="+mn-lt"/>
              </a:rPr>
              <a:t>future</a:t>
            </a:r>
            <a:r>
              <a:rPr lang="de-DE" sz="1400" b="1" dirty="0">
                <a:ea typeface="+mn-lt"/>
                <a:cs typeface="+mn-lt"/>
              </a:rPr>
              <a:t> </a:t>
            </a:r>
            <a:r>
              <a:rPr lang="de-DE" sz="1400" err="1">
                <a:ea typeface="+mn-lt"/>
                <a:cs typeface="+mn-lt"/>
              </a:rPr>
              <a:t>holds</a:t>
            </a:r>
            <a:r>
              <a:rPr lang="de-DE" sz="1400" dirty="0">
                <a:ea typeface="+mn-lt"/>
                <a:cs typeface="+mn-lt"/>
              </a:rPr>
              <a:t> </a:t>
            </a:r>
            <a:r>
              <a:rPr lang="de-DE" sz="1400" b="1" err="1">
                <a:ea typeface="+mn-lt"/>
                <a:cs typeface="+mn-lt"/>
              </a:rPr>
              <a:t>for</a:t>
            </a:r>
            <a:r>
              <a:rPr lang="de-DE" sz="1400" b="1" dirty="0">
                <a:ea typeface="+mn-lt"/>
                <a:cs typeface="+mn-lt"/>
              </a:rPr>
              <a:t> </a:t>
            </a:r>
            <a:r>
              <a:rPr lang="de-DE" sz="1400" b="1" err="1">
                <a:ea typeface="+mn-lt"/>
                <a:cs typeface="+mn-lt"/>
              </a:rPr>
              <a:t>some</a:t>
            </a:r>
            <a:r>
              <a:rPr lang="de-DE" sz="1400" b="1" dirty="0">
                <a:ea typeface="+mn-lt"/>
                <a:cs typeface="+mn-lt"/>
              </a:rPr>
              <a:t> </a:t>
            </a:r>
            <a:r>
              <a:rPr lang="de-DE" sz="1400" b="1" err="1">
                <a:ea typeface="+mn-lt"/>
                <a:cs typeface="+mn-lt"/>
              </a:rPr>
              <a:t>entity</a:t>
            </a:r>
            <a:r>
              <a:rPr lang="de-DE" sz="1400" dirty="0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7878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E3B32D19-01C0-B7A0-9B29-40BBBE336E51}"/>
              </a:ext>
            </a:extLst>
          </p:cNvPr>
          <p:cNvSpPr/>
          <p:nvPr/>
        </p:nvSpPr>
        <p:spPr>
          <a:xfrm>
            <a:off x="3160464" y="619698"/>
            <a:ext cx="2919469" cy="22997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61809DFF-6A26-BE44-D32E-92742E86D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551" y="63549"/>
            <a:ext cx="8149470" cy="586978"/>
          </a:xfrm>
        </p:spPr>
        <p:txBody>
          <a:bodyPr/>
          <a:lstStyle/>
          <a:p>
            <a:r>
              <a:rPr lang="en-US" sz="2800" b="1" dirty="0">
                <a:cs typeface="Calibri"/>
              </a:rPr>
              <a:t>System - Overview</a:t>
            </a:r>
            <a:endParaRPr lang="en-US" sz="2800" b="1" dirty="0"/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A2286596-60BA-A203-35AD-82AB7562F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4" y="1326831"/>
            <a:ext cx="957264" cy="957264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D953CE2-4294-8477-7D6C-6730A4ABEC3F}"/>
              </a:ext>
            </a:extLst>
          </p:cNvPr>
          <p:cNvSpPr/>
          <p:nvPr/>
        </p:nvSpPr>
        <p:spPr>
          <a:xfrm>
            <a:off x="1532732" y="1668419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FC87C98C-A8BE-FDE7-801A-9A42569D4EDA}"/>
              </a:ext>
            </a:extLst>
          </p:cNvPr>
          <p:cNvGrpSpPr/>
          <p:nvPr/>
        </p:nvGrpSpPr>
        <p:grpSpPr>
          <a:xfrm>
            <a:off x="1874989" y="1505183"/>
            <a:ext cx="942976" cy="534600"/>
            <a:chOff x="1874989" y="1505183"/>
            <a:chExt cx="942976" cy="534600"/>
          </a:xfrm>
        </p:grpSpPr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7C9CD6FE-B5D8-5F07-93CA-8DA522EAA88B}"/>
                </a:ext>
              </a:extLst>
            </p:cNvPr>
            <p:cNvSpPr/>
            <p:nvPr/>
          </p:nvSpPr>
          <p:spPr>
            <a:xfrm>
              <a:off x="1874990" y="1505183"/>
              <a:ext cx="942975" cy="428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B8E6672B-80FA-EEBB-DCFB-35EC15C78471}"/>
                </a:ext>
              </a:extLst>
            </p:cNvPr>
            <p:cNvSpPr/>
            <p:nvPr/>
          </p:nvSpPr>
          <p:spPr>
            <a:xfrm>
              <a:off x="1874990" y="1605196"/>
              <a:ext cx="681975" cy="428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112E8FBD-3396-56FE-E332-F290E4FF7C65}"/>
                </a:ext>
              </a:extLst>
            </p:cNvPr>
            <p:cNvSpPr/>
            <p:nvPr/>
          </p:nvSpPr>
          <p:spPr>
            <a:xfrm>
              <a:off x="1874990" y="1704421"/>
              <a:ext cx="870975" cy="428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19A2FF36-6A2D-B2BA-5651-90BE1E40A571}"/>
                </a:ext>
              </a:extLst>
            </p:cNvPr>
            <p:cNvSpPr/>
            <p:nvPr/>
          </p:nvSpPr>
          <p:spPr>
            <a:xfrm>
              <a:off x="1874989" y="1793182"/>
              <a:ext cx="236475" cy="428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12411003-EBE4-0C64-BF06-A19239F7DB50}"/>
                </a:ext>
              </a:extLst>
            </p:cNvPr>
            <p:cNvSpPr/>
            <p:nvPr/>
          </p:nvSpPr>
          <p:spPr>
            <a:xfrm>
              <a:off x="1874989" y="1897696"/>
              <a:ext cx="735975" cy="428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25B6464B-9387-5288-818B-9BC56F491428}"/>
                </a:ext>
              </a:extLst>
            </p:cNvPr>
            <p:cNvSpPr/>
            <p:nvPr/>
          </p:nvSpPr>
          <p:spPr>
            <a:xfrm>
              <a:off x="1874989" y="1996921"/>
              <a:ext cx="488475" cy="428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D4E898E4-98DF-238E-7C5F-04020484C397}"/>
              </a:ext>
            </a:extLst>
          </p:cNvPr>
          <p:cNvGrpSpPr/>
          <p:nvPr/>
        </p:nvGrpSpPr>
        <p:grpSpPr>
          <a:xfrm>
            <a:off x="6458652" y="1166947"/>
            <a:ext cx="942976" cy="1304375"/>
            <a:chOff x="6458652" y="1166947"/>
            <a:chExt cx="942976" cy="1304375"/>
          </a:xfrm>
        </p:grpSpPr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6E5FAD77-52D3-8371-2628-97CD1019031F}"/>
                </a:ext>
              </a:extLst>
            </p:cNvPr>
            <p:cNvSpPr/>
            <p:nvPr/>
          </p:nvSpPr>
          <p:spPr>
            <a:xfrm>
              <a:off x="6458653" y="1166947"/>
              <a:ext cx="942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4C4E05E7-16BC-E3C0-E517-B0E9B56375E3}"/>
                </a:ext>
              </a:extLst>
            </p:cNvPr>
            <p:cNvSpPr/>
            <p:nvPr/>
          </p:nvSpPr>
          <p:spPr>
            <a:xfrm>
              <a:off x="6458653" y="1266960"/>
              <a:ext cx="681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5BDB9199-3DD6-938C-8084-E841EACF8051}"/>
                </a:ext>
              </a:extLst>
            </p:cNvPr>
            <p:cNvSpPr/>
            <p:nvPr/>
          </p:nvSpPr>
          <p:spPr>
            <a:xfrm>
              <a:off x="6458653" y="1366185"/>
              <a:ext cx="870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7EF283B2-B232-3A91-C188-206FE27DA03B}"/>
                </a:ext>
              </a:extLst>
            </p:cNvPr>
            <p:cNvSpPr/>
            <p:nvPr/>
          </p:nvSpPr>
          <p:spPr>
            <a:xfrm>
              <a:off x="6458652" y="1454946"/>
              <a:ext cx="2364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E51317E3-5901-73BF-D349-A54D92F38857}"/>
                </a:ext>
              </a:extLst>
            </p:cNvPr>
            <p:cNvSpPr/>
            <p:nvPr/>
          </p:nvSpPr>
          <p:spPr>
            <a:xfrm>
              <a:off x="6458652" y="1559460"/>
              <a:ext cx="735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4850C1B3-A1CC-17C4-D1D6-D57742A85C1E}"/>
                </a:ext>
              </a:extLst>
            </p:cNvPr>
            <p:cNvSpPr/>
            <p:nvPr/>
          </p:nvSpPr>
          <p:spPr>
            <a:xfrm>
              <a:off x="6458652" y="1658685"/>
              <a:ext cx="4884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8D4030A4-9E8B-9AF9-F3A4-63F1F4E8513A}"/>
                </a:ext>
              </a:extLst>
            </p:cNvPr>
            <p:cNvSpPr/>
            <p:nvPr/>
          </p:nvSpPr>
          <p:spPr>
            <a:xfrm>
              <a:off x="6458653" y="1936722"/>
              <a:ext cx="9429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8BFD9B61-14EF-4C58-14AB-4A7C998349C1}"/>
                </a:ext>
              </a:extLst>
            </p:cNvPr>
            <p:cNvSpPr/>
            <p:nvPr/>
          </p:nvSpPr>
          <p:spPr>
            <a:xfrm>
              <a:off x="6458653" y="2036735"/>
              <a:ext cx="6819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FDBB5A5B-1CBB-BD74-1E19-55BA01FDA5B9}"/>
                </a:ext>
              </a:extLst>
            </p:cNvPr>
            <p:cNvSpPr/>
            <p:nvPr/>
          </p:nvSpPr>
          <p:spPr>
            <a:xfrm>
              <a:off x="6458653" y="2135960"/>
              <a:ext cx="8709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A6C07BCB-3438-3645-09BF-9E696E9B7B81}"/>
                </a:ext>
              </a:extLst>
            </p:cNvPr>
            <p:cNvSpPr/>
            <p:nvPr/>
          </p:nvSpPr>
          <p:spPr>
            <a:xfrm>
              <a:off x="6458652" y="2224721"/>
              <a:ext cx="2364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8B957DA1-19F5-7C4E-4E40-2941898695F9}"/>
                </a:ext>
              </a:extLst>
            </p:cNvPr>
            <p:cNvSpPr/>
            <p:nvPr/>
          </p:nvSpPr>
          <p:spPr>
            <a:xfrm>
              <a:off x="6458652" y="2329235"/>
              <a:ext cx="7359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56E72CF2-E896-9522-B298-47FFD747195E}"/>
                </a:ext>
              </a:extLst>
            </p:cNvPr>
            <p:cNvSpPr/>
            <p:nvPr/>
          </p:nvSpPr>
          <p:spPr>
            <a:xfrm>
              <a:off x="6458652" y="2428460"/>
              <a:ext cx="4884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3C2E642A-E9FF-97D2-A3C2-546A15BBE0A8}"/>
              </a:ext>
            </a:extLst>
          </p:cNvPr>
          <p:cNvSpPr/>
          <p:nvPr/>
        </p:nvSpPr>
        <p:spPr>
          <a:xfrm>
            <a:off x="2932323" y="1662587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6A3E84AC-F0DB-2D73-6075-12BD9608A22A}"/>
              </a:ext>
            </a:extLst>
          </p:cNvPr>
          <p:cNvSpPr/>
          <p:nvPr/>
        </p:nvSpPr>
        <p:spPr>
          <a:xfrm>
            <a:off x="6122226" y="1720903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3ABAC564-B27A-A720-82F2-D39C19F0ED02}"/>
              </a:ext>
            </a:extLst>
          </p:cNvPr>
          <p:cNvGrpSpPr/>
          <p:nvPr/>
        </p:nvGrpSpPr>
        <p:grpSpPr>
          <a:xfrm>
            <a:off x="7822775" y="1543489"/>
            <a:ext cx="942976" cy="534601"/>
            <a:chOff x="7822775" y="1543489"/>
            <a:chExt cx="942976" cy="534601"/>
          </a:xfrm>
        </p:grpSpPr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46287EC7-9029-13B5-26AC-95AFDD664707}"/>
                </a:ext>
              </a:extLst>
            </p:cNvPr>
            <p:cNvSpPr/>
            <p:nvPr/>
          </p:nvSpPr>
          <p:spPr>
            <a:xfrm>
              <a:off x="7822776" y="1543489"/>
              <a:ext cx="942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70C07BF5-3F24-E358-640B-F0E06133F15D}"/>
                </a:ext>
              </a:extLst>
            </p:cNvPr>
            <p:cNvSpPr/>
            <p:nvPr/>
          </p:nvSpPr>
          <p:spPr>
            <a:xfrm>
              <a:off x="7822776" y="1643503"/>
              <a:ext cx="681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0C2A9789-40A1-4E0C-3C2B-4477448ADF90}"/>
                </a:ext>
              </a:extLst>
            </p:cNvPr>
            <p:cNvSpPr/>
            <p:nvPr/>
          </p:nvSpPr>
          <p:spPr>
            <a:xfrm>
              <a:off x="7822776" y="1742727"/>
              <a:ext cx="870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BD17B936-ECF8-6B5D-EA7A-A8FAFFC80F93}"/>
                </a:ext>
              </a:extLst>
            </p:cNvPr>
            <p:cNvSpPr/>
            <p:nvPr/>
          </p:nvSpPr>
          <p:spPr>
            <a:xfrm>
              <a:off x="7822775" y="1831489"/>
              <a:ext cx="2364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8C781D35-2499-B7F3-599F-082BF8F8C3FF}"/>
                </a:ext>
              </a:extLst>
            </p:cNvPr>
            <p:cNvSpPr/>
            <p:nvPr/>
          </p:nvSpPr>
          <p:spPr>
            <a:xfrm>
              <a:off x="7822775" y="1936002"/>
              <a:ext cx="735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4368D890-C759-BC9C-EA18-FB13D3361DD6}"/>
                </a:ext>
              </a:extLst>
            </p:cNvPr>
            <p:cNvSpPr/>
            <p:nvPr/>
          </p:nvSpPr>
          <p:spPr>
            <a:xfrm>
              <a:off x="7822775" y="2035228"/>
              <a:ext cx="4884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8CD12D89-A47B-3468-317C-F951A85B4DA8}"/>
              </a:ext>
            </a:extLst>
          </p:cNvPr>
          <p:cNvSpPr/>
          <p:nvPr/>
        </p:nvSpPr>
        <p:spPr>
          <a:xfrm>
            <a:off x="2583277" y="3425744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B5CD99D2-A6E8-6064-30E5-32F8502C5127}"/>
              </a:ext>
            </a:extLst>
          </p:cNvPr>
          <p:cNvSpPr txBox="1"/>
          <p:nvPr/>
        </p:nvSpPr>
        <p:spPr>
          <a:xfrm>
            <a:off x="2821412" y="3199321"/>
            <a:ext cx="425958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 dirty="0">
                <a:solidFill>
                  <a:srgbClr val="C00000"/>
                </a:solidFill>
                <a:cs typeface="Calibri"/>
              </a:rPr>
              <a:t>Topic 1: </a:t>
            </a:r>
            <a:r>
              <a:rPr lang="de-DE" sz="1200" b="1" dirty="0" err="1">
                <a:solidFill>
                  <a:srgbClr val="C00000"/>
                </a:solidFill>
                <a:cs typeface="Calibri"/>
              </a:rPr>
              <a:t>spacex</a:t>
            </a:r>
            <a:r>
              <a:rPr lang="de-DE" sz="1200" b="1" dirty="0">
                <a:solidFill>
                  <a:srgbClr val="C00000"/>
                </a:solidFill>
                <a:cs typeface="Calibri"/>
              </a:rPr>
              <a:t> – launch - rocket - </a:t>
            </a:r>
            <a:r>
              <a:rPr lang="de-DE" sz="1200" b="1" dirty="0" err="1">
                <a:solidFill>
                  <a:srgbClr val="C00000"/>
                </a:solidFill>
                <a:cs typeface="Calibri"/>
              </a:rPr>
              <a:t>starship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FBA3C8E1-CF1A-DAC9-D2D5-ABB805A7FE60}"/>
              </a:ext>
            </a:extLst>
          </p:cNvPr>
          <p:cNvSpPr txBox="1"/>
          <p:nvPr/>
        </p:nvSpPr>
        <p:spPr>
          <a:xfrm>
            <a:off x="2821412" y="3436969"/>
            <a:ext cx="425958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 dirty="0">
                <a:solidFill>
                  <a:srgbClr val="DED600"/>
                </a:solidFill>
                <a:cs typeface="Calibri"/>
              </a:rPr>
              <a:t>Topic 2: </a:t>
            </a:r>
            <a:r>
              <a:rPr lang="de-DE" sz="1200" b="1" dirty="0" err="1">
                <a:solidFill>
                  <a:srgbClr val="DED600"/>
                </a:solidFill>
                <a:cs typeface="Calibri"/>
              </a:rPr>
              <a:t>elon</a:t>
            </a:r>
            <a:r>
              <a:rPr lang="de-DE" sz="1200" b="1" dirty="0">
                <a:solidFill>
                  <a:srgbClr val="DED600"/>
                </a:solidFill>
                <a:cs typeface="Calibri"/>
              </a:rPr>
              <a:t> – </a:t>
            </a:r>
            <a:r>
              <a:rPr lang="de-DE" sz="1200" b="1" dirty="0" err="1">
                <a:solidFill>
                  <a:srgbClr val="DED600"/>
                </a:solidFill>
                <a:cs typeface="Calibri"/>
              </a:rPr>
              <a:t>visit</a:t>
            </a:r>
            <a:r>
              <a:rPr lang="de-DE" sz="1200" b="1" dirty="0">
                <a:solidFill>
                  <a:srgbClr val="DED600"/>
                </a:solidFill>
                <a:cs typeface="Calibri"/>
              </a:rPr>
              <a:t> - </a:t>
            </a:r>
            <a:r>
              <a:rPr lang="de-DE" sz="1200" b="1" dirty="0" err="1">
                <a:solidFill>
                  <a:srgbClr val="DED600"/>
                </a:solidFill>
                <a:cs typeface="Calibri"/>
              </a:rPr>
              <a:t>china</a:t>
            </a:r>
            <a:r>
              <a:rPr lang="de-DE" sz="1200" b="1" dirty="0">
                <a:solidFill>
                  <a:srgbClr val="DED600"/>
                </a:solidFill>
                <a:cs typeface="Calibri"/>
              </a:rPr>
              <a:t> - </a:t>
            </a:r>
            <a:r>
              <a:rPr lang="de-DE" sz="1200" b="1" dirty="0" err="1">
                <a:solidFill>
                  <a:srgbClr val="DED600"/>
                </a:solidFill>
                <a:cs typeface="Calibri"/>
              </a:rPr>
              <a:t>april</a:t>
            </a:r>
            <a:endParaRPr lang="de-DE" sz="1200" b="1" dirty="0">
              <a:solidFill>
                <a:srgbClr val="DED600"/>
              </a:solidFill>
              <a:cs typeface="Calibri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DC16BE95-FF45-CF1C-8666-30D88F6ECE5A}"/>
              </a:ext>
            </a:extLst>
          </p:cNvPr>
          <p:cNvSpPr txBox="1"/>
          <p:nvPr/>
        </p:nvSpPr>
        <p:spPr>
          <a:xfrm>
            <a:off x="2822841" y="3674141"/>
            <a:ext cx="425958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 dirty="0">
                <a:solidFill>
                  <a:srgbClr val="0070C0"/>
                </a:solidFill>
                <a:cs typeface="Calibri"/>
              </a:rPr>
              <a:t>Topic 3: </a:t>
            </a:r>
            <a:r>
              <a:rPr lang="de-DE" sz="1200" b="1" dirty="0" err="1">
                <a:solidFill>
                  <a:srgbClr val="0070C0"/>
                </a:solidFill>
                <a:cs typeface="Calibri"/>
              </a:rPr>
              <a:t>twitter</a:t>
            </a:r>
            <a:r>
              <a:rPr lang="de-DE" sz="1200" b="1" dirty="0">
                <a:solidFill>
                  <a:srgbClr val="0070C0"/>
                </a:solidFill>
                <a:cs typeface="Calibri"/>
              </a:rPr>
              <a:t> – open source - code - release</a:t>
            </a:r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66DAB76A-1141-FD4C-E362-97C1A2F910D1}"/>
              </a:ext>
            </a:extLst>
          </p:cNvPr>
          <p:cNvSpPr/>
          <p:nvPr/>
        </p:nvSpPr>
        <p:spPr>
          <a:xfrm>
            <a:off x="5731918" y="3447310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9" name="Grafik 49">
            <a:extLst>
              <a:ext uri="{FF2B5EF4-FFF2-40B4-BE49-F238E27FC236}">
                <a16:creationId xmlns:a16="http://schemas.microsoft.com/office/drawing/2014/main" id="{DC170252-38DA-BE9F-AAEC-DAC61182B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411" y="2823197"/>
            <a:ext cx="2696335" cy="1199869"/>
          </a:xfrm>
          <a:prstGeom prst="rect">
            <a:avLst/>
          </a:prstGeom>
        </p:spPr>
      </p:pic>
      <p:sp>
        <p:nvSpPr>
          <p:cNvPr id="50" name="Pfeil: nach rechts 49">
            <a:extLst>
              <a:ext uri="{FF2B5EF4-FFF2-40B4-BE49-F238E27FC236}">
                <a16:creationId xmlns:a16="http://schemas.microsoft.com/office/drawing/2014/main" id="{A3D9F568-A2BE-BC36-B29E-E848D10AFA97}"/>
              </a:ext>
            </a:extLst>
          </p:cNvPr>
          <p:cNvSpPr/>
          <p:nvPr/>
        </p:nvSpPr>
        <p:spPr>
          <a:xfrm>
            <a:off x="7470103" y="1677771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C2A74DFD-A122-17AE-1430-77BBB0E3BDCF}"/>
              </a:ext>
            </a:extLst>
          </p:cNvPr>
          <p:cNvSpPr txBox="1"/>
          <p:nvPr/>
        </p:nvSpPr>
        <p:spPr>
          <a:xfrm>
            <a:off x="430694" y="737152"/>
            <a:ext cx="19049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 dirty="0">
                <a:solidFill>
                  <a:srgbClr val="EB8B2D"/>
                </a:solidFill>
                <a:cs typeface="Calibri"/>
              </a:rPr>
              <a:t>Query: Elon Musk</a:t>
            </a:r>
            <a:endParaRPr lang="de-DE" sz="1200" dirty="0"/>
          </a:p>
        </p:txBody>
      </p:sp>
      <p:sp>
        <p:nvSpPr>
          <p:cNvPr id="52" name="Pfeil: nach rechts 51">
            <a:extLst>
              <a:ext uri="{FF2B5EF4-FFF2-40B4-BE49-F238E27FC236}">
                <a16:creationId xmlns:a16="http://schemas.microsoft.com/office/drawing/2014/main" id="{B1BA73B7-A252-A1F7-C3B7-95B2C4511CD1}"/>
              </a:ext>
            </a:extLst>
          </p:cNvPr>
          <p:cNvSpPr/>
          <p:nvPr/>
        </p:nvSpPr>
        <p:spPr>
          <a:xfrm rot="5400000">
            <a:off x="870123" y="1088636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Pfeil: nach rechts 34">
            <a:extLst>
              <a:ext uri="{FF2B5EF4-FFF2-40B4-BE49-F238E27FC236}">
                <a16:creationId xmlns:a16="http://schemas.microsoft.com/office/drawing/2014/main" id="{149101C7-B76F-C2AA-AF02-1CACD19EBA41}"/>
              </a:ext>
            </a:extLst>
          </p:cNvPr>
          <p:cNvSpPr/>
          <p:nvPr/>
        </p:nvSpPr>
        <p:spPr>
          <a:xfrm>
            <a:off x="289193" y="3446861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DBBEDA2-3BB3-3B66-97FF-EB1A12F6454B}"/>
              </a:ext>
            </a:extLst>
          </p:cNvPr>
          <p:cNvSpPr txBox="1"/>
          <p:nvPr/>
        </p:nvSpPr>
        <p:spPr>
          <a:xfrm>
            <a:off x="161896" y="2293143"/>
            <a:ext cx="145973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b="1" dirty="0" err="1">
                <a:solidFill>
                  <a:srgbClr val="002060"/>
                </a:solidFill>
                <a:cs typeface="Calibri"/>
              </a:rPr>
              <a:t>download</a:t>
            </a:r>
            <a:r>
              <a:rPr lang="de-DE" sz="1200" b="1" dirty="0">
                <a:solidFill>
                  <a:srgbClr val="002060"/>
                </a:solidFill>
                <a:cs typeface="Calibri"/>
              </a:rPr>
              <a:t> </a:t>
            </a:r>
            <a:r>
              <a:rPr lang="de-DE" sz="1200" b="1" dirty="0" err="1">
                <a:solidFill>
                  <a:srgbClr val="002060"/>
                </a:solidFill>
                <a:cs typeface="Calibri"/>
              </a:rPr>
              <a:t>articles</a:t>
            </a:r>
            <a:endParaRPr lang="de-DE" sz="1200" b="1" dirty="0">
              <a:solidFill>
                <a:srgbClr val="002060"/>
              </a:solidFill>
              <a:cs typeface="Calibri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BE437D3B-2D88-C862-C2F6-3181176357D7}"/>
              </a:ext>
            </a:extLst>
          </p:cNvPr>
          <p:cNvSpPr txBox="1"/>
          <p:nvPr/>
        </p:nvSpPr>
        <p:spPr>
          <a:xfrm>
            <a:off x="1555615" y="2285999"/>
            <a:ext cx="145973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b="1" dirty="0" err="1">
                <a:solidFill>
                  <a:srgbClr val="002060"/>
                </a:solidFill>
                <a:cs typeface="Calibri"/>
              </a:rPr>
              <a:t>extract</a:t>
            </a:r>
            <a:r>
              <a:rPr lang="de-DE" sz="1200" b="1" dirty="0">
                <a:solidFill>
                  <a:srgbClr val="002060"/>
                </a:solidFill>
                <a:cs typeface="Calibri"/>
              </a:rPr>
              <a:t> </a:t>
            </a:r>
            <a:r>
              <a:rPr lang="de-DE" sz="1200" b="1" dirty="0" err="1">
                <a:solidFill>
                  <a:srgbClr val="002060"/>
                </a:solidFill>
                <a:cs typeface="Calibri"/>
              </a:rPr>
              <a:t>sentences</a:t>
            </a:r>
            <a:endParaRPr lang="de-DE" dirty="0" err="1">
              <a:solidFill>
                <a:srgbClr val="002060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A1B75D5-61F9-2C12-177A-B9CD49E73438}"/>
              </a:ext>
            </a:extLst>
          </p:cNvPr>
          <p:cNvSpPr txBox="1"/>
          <p:nvPr/>
        </p:nvSpPr>
        <p:spPr>
          <a:xfrm>
            <a:off x="3917872" y="2575191"/>
            <a:ext cx="145973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b="1" dirty="0" err="1">
                <a:solidFill>
                  <a:srgbClr val="002060"/>
                </a:solidFill>
                <a:cs typeface="Calibri"/>
              </a:rPr>
              <a:t>classify</a:t>
            </a:r>
            <a:r>
              <a:rPr lang="de-DE" sz="1200" b="1" dirty="0">
                <a:solidFill>
                  <a:srgbClr val="002060"/>
                </a:solidFill>
                <a:cs typeface="Calibri"/>
              </a:rPr>
              <a:t> sentences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3E5B0FFC-AB8D-DE9C-6659-AE64B74EC8BB}"/>
              </a:ext>
            </a:extLst>
          </p:cNvPr>
          <p:cNvSpPr txBox="1"/>
          <p:nvPr/>
        </p:nvSpPr>
        <p:spPr>
          <a:xfrm>
            <a:off x="7580980" y="2224028"/>
            <a:ext cx="145973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b="1" dirty="0" err="1">
                <a:solidFill>
                  <a:srgbClr val="002060"/>
                </a:solidFill>
                <a:cs typeface="Calibri"/>
              </a:rPr>
              <a:t>take</a:t>
            </a:r>
            <a:r>
              <a:rPr lang="de-DE" sz="1200" b="1" dirty="0">
                <a:solidFill>
                  <a:srgbClr val="002060"/>
                </a:solidFill>
                <a:cs typeface="Calibri"/>
              </a:rPr>
              <a:t> positives</a:t>
            </a:r>
            <a:endParaRPr lang="de-DE">
              <a:solidFill>
                <a:srgbClr val="002060"/>
              </a:solidFill>
              <a:cs typeface="Calibri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0282323C-AEB7-F82B-B264-017D8024CD34}"/>
              </a:ext>
            </a:extLst>
          </p:cNvPr>
          <p:cNvSpPr txBox="1"/>
          <p:nvPr/>
        </p:nvSpPr>
        <p:spPr>
          <a:xfrm>
            <a:off x="378702" y="4213949"/>
            <a:ext cx="25063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b="1" dirty="0" err="1">
                <a:solidFill>
                  <a:srgbClr val="002060"/>
                </a:solidFill>
                <a:cs typeface="Calibri"/>
              </a:rPr>
              <a:t>cluster</a:t>
            </a:r>
            <a:r>
              <a:rPr lang="de-DE" sz="1200" b="1" dirty="0">
                <a:solidFill>
                  <a:srgbClr val="002060"/>
                </a:solidFill>
                <a:cs typeface="Calibri"/>
              </a:rPr>
              <a:t> </a:t>
            </a:r>
            <a:r>
              <a:rPr lang="de-DE" sz="1200" b="1" dirty="0" err="1">
                <a:solidFill>
                  <a:srgbClr val="002060"/>
                </a:solidFill>
                <a:cs typeface="Calibri"/>
              </a:rPr>
              <a:t>future</a:t>
            </a:r>
            <a:r>
              <a:rPr lang="de-DE" sz="1200" b="1" dirty="0">
                <a:solidFill>
                  <a:srgbClr val="002060"/>
                </a:solidFill>
                <a:cs typeface="Calibri"/>
              </a:rPr>
              <a:t> </a:t>
            </a:r>
            <a:r>
              <a:rPr lang="de-DE" sz="1200" b="1" dirty="0" err="1">
                <a:solidFill>
                  <a:srgbClr val="002060"/>
                </a:solidFill>
                <a:cs typeface="Calibri"/>
              </a:rPr>
              <a:t>related</a:t>
            </a:r>
            <a:r>
              <a:rPr lang="de-DE" sz="1200" b="1" dirty="0">
                <a:solidFill>
                  <a:srgbClr val="002060"/>
                </a:solidFill>
                <a:cs typeface="Calibri"/>
              </a:rPr>
              <a:t> </a:t>
            </a:r>
            <a:r>
              <a:rPr lang="de-DE" sz="1200" b="1" dirty="0" err="1">
                <a:solidFill>
                  <a:srgbClr val="002060"/>
                </a:solidFill>
                <a:cs typeface="Calibri"/>
              </a:rPr>
              <a:t>sentences</a:t>
            </a:r>
            <a:r>
              <a:rPr lang="de-DE" sz="1200" b="1" dirty="0">
                <a:solidFill>
                  <a:srgbClr val="002060"/>
                </a:solidFill>
                <a:cs typeface="Calibri"/>
              </a:rPr>
              <a:t> 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4567322E-386F-80DC-76D2-4E40F4211155}"/>
              </a:ext>
            </a:extLst>
          </p:cNvPr>
          <p:cNvSpPr txBox="1"/>
          <p:nvPr/>
        </p:nvSpPr>
        <p:spPr>
          <a:xfrm>
            <a:off x="2933238" y="4213949"/>
            <a:ext cx="25063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b="1" dirty="0" err="1">
                <a:solidFill>
                  <a:srgbClr val="002060"/>
                </a:solidFill>
                <a:cs typeface="Calibri"/>
              </a:rPr>
              <a:t>extract</a:t>
            </a:r>
            <a:r>
              <a:rPr lang="de-DE" sz="1200" b="1" dirty="0">
                <a:solidFill>
                  <a:srgbClr val="002060"/>
                </a:solidFill>
                <a:cs typeface="Calibri"/>
              </a:rPr>
              <a:t> </a:t>
            </a:r>
            <a:r>
              <a:rPr lang="de-DE" sz="1200" b="1" dirty="0" err="1">
                <a:solidFill>
                  <a:srgbClr val="002060"/>
                </a:solidFill>
                <a:cs typeface="Calibri"/>
              </a:rPr>
              <a:t>topic</a:t>
            </a:r>
            <a:r>
              <a:rPr lang="de-DE" sz="1200" b="1" dirty="0">
                <a:solidFill>
                  <a:srgbClr val="002060"/>
                </a:solidFill>
                <a:cs typeface="Calibri"/>
              </a:rPr>
              <a:t> </a:t>
            </a:r>
            <a:r>
              <a:rPr lang="de-DE" sz="1200" b="1" dirty="0" err="1">
                <a:solidFill>
                  <a:srgbClr val="002060"/>
                </a:solidFill>
                <a:cs typeface="Calibri"/>
              </a:rPr>
              <a:t>keywords</a:t>
            </a:r>
            <a:endParaRPr lang="de-DE">
              <a:solidFill>
                <a:srgbClr val="002060"/>
              </a:solidFill>
              <a:cs typeface="Calibri"/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834F6E1-E4AB-CB5A-5F7F-EA2B1E0803FF}"/>
              </a:ext>
            </a:extLst>
          </p:cNvPr>
          <p:cNvSpPr txBox="1"/>
          <p:nvPr/>
        </p:nvSpPr>
        <p:spPr>
          <a:xfrm>
            <a:off x="6348465" y="4028038"/>
            <a:ext cx="25063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b="1" dirty="0" err="1">
                <a:solidFill>
                  <a:srgbClr val="002060"/>
                </a:solidFill>
                <a:cs typeface="Calibri"/>
              </a:rPr>
              <a:t>create</a:t>
            </a:r>
            <a:r>
              <a:rPr lang="de-DE" sz="1200" b="1" dirty="0">
                <a:solidFill>
                  <a:srgbClr val="002060"/>
                </a:solidFill>
                <a:cs typeface="Calibri"/>
              </a:rPr>
              <a:t> </a:t>
            </a:r>
            <a:r>
              <a:rPr lang="de-DE" sz="1200" b="1" dirty="0" err="1">
                <a:solidFill>
                  <a:srgbClr val="002060"/>
                </a:solidFill>
                <a:cs typeface="Calibri"/>
              </a:rPr>
              <a:t>timeline</a:t>
            </a:r>
            <a:r>
              <a:rPr lang="de-DE" sz="1200" b="1" dirty="0">
                <a:solidFill>
                  <a:srgbClr val="002060"/>
                </a:solidFill>
                <a:cs typeface="Calibri"/>
              </a:rPr>
              <a:t> </a:t>
            </a:r>
            <a:r>
              <a:rPr lang="de-DE" sz="1200" b="1" dirty="0" err="1">
                <a:solidFill>
                  <a:srgbClr val="002060"/>
                </a:solidFill>
                <a:cs typeface="Calibri"/>
              </a:rPr>
              <a:t>of</a:t>
            </a:r>
            <a:r>
              <a:rPr lang="de-DE" sz="1200" b="1" dirty="0">
                <a:solidFill>
                  <a:srgbClr val="002060"/>
                </a:solidFill>
                <a:cs typeface="Calibri"/>
              </a:rPr>
              <a:t> </a:t>
            </a:r>
            <a:r>
              <a:rPr lang="de-DE" sz="1200" b="1" dirty="0" err="1">
                <a:solidFill>
                  <a:srgbClr val="002060"/>
                </a:solidFill>
                <a:cs typeface="Calibri"/>
              </a:rPr>
              <a:t>sentences</a:t>
            </a:r>
            <a:r>
              <a:rPr lang="de-DE" sz="1200" b="1" dirty="0">
                <a:solidFill>
                  <a:srgbClr val="002060"/>
                </a:solidFill>
                <a:cs typeface="Calibri"/>
              </a:rPr>
              <a:t> </a:t>
            </a:r>
            <a:r>
              <a:rPr lang="de-DE" sz="1200" b="1" dirty="0" err="1">
                <a:solidFill>
                  <a:srgbClr val="002060"/>
                </a:solidFill>
                <a:cs typeface="Calibri"/>
              </a:rPr>
              <a:t>containing</a:t>
            </a:r>
            <a:r>
              <a:rPr lang="de-DE" sz="1200" b="1" dirty="0">
                <a:solidFill>
                  <a:srgbClr val="002060"/>
                </a:solidFill>
                <a:cs typeface="Calibri"/>
              </a:rPr>
              <a:t> temporal </a:t>
            </a:r>
            <a:r>
              <a:rPr lang="de-DE" sz="1200" b="1" dirty="0" err="1">
                <a:solidFill>
                  <a:srgbClr val="002060"/>
                </a:solidFill>
                <a:cs typeface="Calibri"/>
              </a:rPr>
              <a:t>expressions</a:t>
            </a:r>
            <a:r>
              <a:rPr lang="de-DE" sz="1200" b="1" dirty="0">
                <a:solidFill>
                  <a:srgbClr val="002060"/>
                </a:solidFill>
                <a:cs typeface="Calibri"/>
              </a:rPr>
              <a:t> </a:t>
            </a:r>
          </a:p>
        </p:txBody>
      </p:sp>
      <p:pic>
        <p:nvPicPr>
          <p:cNvPr id="57" name="Grafik 57">
            <a:extLst>
              <a:ext uri="{FF2B5EF4-FFF2-40B4-BE49-F238E27FC236}">
                <a16:creationId xmlns:a16="http://schemas.microsoft.com/office/drawing/2014/main" id="{32E909E4-6126-D1E4-432F-C90DCDA94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798" y="789772"/>
            <a:ext cx="2743200" cy="18288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7EFCCDB-E0A3-2269-890D-82CDDED18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62" y="2998312"/>
            <a:ext cx="1843088" cy="1268568"/>
          </a:xfrm>
          <a:prstGeom prst="rect">
            <a:avLst/>
          </a:prstGeom>
        </p:spPr>
      </p:pic>
      <p:sp>
        <p:nvSpPr>
          <p:cNvPr id="39" name="Textfeld 38">
            <a:extLst>
              <a:ext uri="{FF2B5EF4-FFF2-40B4-BE49-F238E27FC236}">
                <a16:creationId xmlns:a16="http://schemas.microsoft.com/office/drawing/2014/main" id="{CB673F78-96C7-D7D0-7700-B80E07B3F355}"/>
              </a:ext>
            </a:extLst>
          </p:cNvPr>
          <p:cNvSpPr txBox="1"/>
          <p:nvPr/>
        </p:nvSpPr>
        <p:spPr>
          <a:xfrm>
            <a:off x="1251556" y="2041683"/>
            <a:ext cx="42341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[1]</a:t>
            </a:r>
            <a:endParaRPr lang="de-DE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02E3001B-153E-663D-7F73-D69BDC802C51}"/>
              </a:ext>
            </a:extLst>
          </p:cNvPr>
          <p:cNvSpPr txBox="1"/>
          <p:nvPr/>
        </p:nvSpPr>
        <p:spPr>
          <a:xfrm>
            <a:off x="5518756" y="2285523"/>
            <a:ext cx="42341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[2]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4407BFB7-B5E5-1122-7814-EFCF8432EEAA}"/>
              </a:ext>
            </a:extLst>
          </p:cNvPr>
          <p:cNvSpPr txBox="1"/>
          <p:nvPr/>
        </p:nvSpPr>
        <p:spPr>
          <a:xfrm>
            <a:off x="2242156" y="3893343"/>
            <a:ext cx="42341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[3]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AFEF6991-0861-11F5-6AE6-26BEAE5D86E6}"/>
              </a:ext>
            </a:extLst>
          </p:cNvPr>
          <p:cNvSpPr txBox="1"/>
          <p:nvPr/>
        </p:nvSpPr>
        <p:spPr>
          <a:xfrm>
            <a:off x="8719156" y="3939063"/>
            <a:ext cx="42341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[4]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7" name="Fußzeilenplatzhalter 1">
            <a:extLst>
              <a:ext uri="{FF2B5EF4-FFF2-40B4-BE49-F238E27FC236}">
                <a16:creationId xmlns:a16="http://schemas.microsoft.com/office/drawing/2014/main" id="{7A40B0E2-C964-1702-B40F-7EB47F1B7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de-DE" dirty="0"/>
              <a:t>Innsbruck I Regev </a:t>
            </a:r>
            <a:r>
              <a:rPr lang="en-US" dirty="0" err="1"/>
              <a:t>Juwal</a:t>
            </a:r>
            <a:r>
              <a:rPr lang="de-DE" dirty="0"/>
              <a:t> I 02.05.2023</a:t>
            </a:r>
          </a:p>
        </p:txBody>
      </p:sp>
    </p:spTree>
    <p:extLst>
      <p:ext uri="{BB962C8B-B14F-4D97-AF65-F5344CB8AC3E}">
        <p14:creationId xmlns:p14="http://schemas.microsoft.com/office/powerpoint/2010/main" val="67456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" grpId="0" animBg="1"/>
      <p:bldP spid="27" grpId="0" animBg="1"/>
      <p:bldP spid="28" grpId="0" animBg="1"/>
      <p:bldP spid="40" grpId="0" animBg="1"/>
      <p:bldP spid="41" grpId="0"/>
      <p:bldP spid="42" grpId="0"/>
      <p:bldP spid="43" grpId="0"/>
      <p:bldP spid="48" grpId="0" animBg="1"/>
      <p:bldP spid="50" grpId="0" animBg="1"/>
      <p:bldP spid="51" grpId="0"/>
      <p:bldP spid="52" grpId="0" animBg="1"/>
      <p:bldP spid="35" grpId="0" animBg="1"/>
      <p:bldP spid="36" grpId="0"/>
      <p:bldP spid="37" grpId="0"/>
      <p:bldP spid="38" grpId="0"/>
      <p:bldP spid="44" grpId="0"/>
      <p:bldP spid="45" grpId="0"/>
      <p:bldP spid="46" grpId="0"/>
      <p:bldP spid="47" grpId="0"/>
      <p:bldP spid="39" grpId="0"/>
      <p:bldP spid="59" grpId="0"/>
      <p:bldP spid="61" grpId="0"/>
      <p:bldP spid="6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58D7F41-7075-AB4A-914D-D0BD028A3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30" y="2056364"/>
            <a:ext cx="3277433" cy="929878"/>
          </a:xfrm>
        </p:spPr>
        <p:txBody>
          <a:bodyPr/>
          <a:lstStyle/>
          <a:p>
            <a:r>
              <a:rPr lang="de-DE" sz="2400" b="1" dirty="0">
                <a:cs typeface="Calibri"/>
              </a:rPr>
              <a:t>Goal #1: </a:t>
            </a:r>
            <a:br>
              <a:rPr lang="de-DE" sz="2400" b="1" dirty="0">
                <a:cs typeface="Calibri"/>
              </a:rPr>
            </a:br>
            <a:r>
              <a:rPr lang="de-DE" sz="2400" b="1" dirty="0">
                <a:cs typeface="Calibri"/>
              </a:rPr>
              <a:t>Create Multi-</a:t>
            </a:r>
            <a:r>
              <a:rPr lang="de-DE" sz="2400" b="1" dirty="0" err="1">
                <a:cs typeface="Calibri"/>
              </a:rPr>
              <a:t>Sourced</a:t>
            </a:r>
            <a:r>
              <a:rPr lang="de-DE" sz="2400" b="1" dirty="0">
                <a:cs typeface="Calibri"/>
              </a:rPr>
              <a:t> Dataset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3" name="Grafik 6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52BB2B78-A45E-47BF-78C2-A05715963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2" b="509"/>
          <a:stretch/>
        </p:blipFill>
        <p:spPr>
          <a:xfrm>
            <a:off x="3772523" y="133308"/>
            <a:ext cx="3519834" cy="269244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36B339C-1F91-24F0-F32E-18324D827B32}"/>
              </a:ext>
            </a:extLst>
          </p:cNvPr>
          <p:cNvSpPr txBox="1"/>
          <p:nvPr/>
        </p:nvSpPr>
        <p:spPr>
          <a:xfrm>
            <a:off x="3958065" y="2945872"/>
            <a:ext cx="5065887" cy="12772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de-DE" sz="1400" err="1">
                <a:cs typeface="Calibri"/>
              </a:rPr>
              <a:t>should</a:t>
            </a:r>
            <a:r>
              <a:rPr lang="de-DE" sz="1400" dirty="0">
                <a:cs typeface="Calibri"/>
              </a:rPr>
              <a:t> </a:t>
            </a:r>
            <a:r>
              <a:rPr lang="de-DE" sz="1400" err="1">
                <a:cs typeface="Calibri"/>
              </a:rPr>
              <a:t>be</a:t>
            </a:r>
            <a:r>
              <a:rPr lang="de-DE" sz="1400" dirty="0">
                <a:cs typeface="Calibri"/>
              </a:rPr>
              <a:t> </a:t>
            </a:r>
            <a:r>
              <a:rPr lang="de-DE" sz="1400" err="1">
                <a:cs typeface="Calibri"/>
              </a:rPr>
              <a:t>from</a:t>
            </a:r>
            <a:r>
              <a:rPr lang="de-DE" sz="1400" dirty="0">
                <a:cs typeface="Calibri"/>
              </a:rPr>
              <a:t> multiple different sources</a:t>
            </a: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de-DE" sz="1400" dirty="0">
                <a:solidFill>
                  <a:srgbClr val="00B050"/>
                </a:solidFill>
                <a:cs typeface="Calibri"/>
              </a:rPr>
              <a:t>~4000 positives </a:t>
            </a:r>
            <a:r>
              <a:rPr lang="de-DE" sz="1400" dirty="0">
                <a:cs typeface="Calibri"/>
              </a:rPr>
              <a:t>&amp;</a:t>
            </a:r>
            <a:r>
              <a:rPr lang="de-DE" sz="1400" dirty="0">
                <a:solidFill>
                  <a:srgbClr val="343433"/>
                </a:solidFill>
                <a:cs typeface="Calibri"/>
              </a:rPr>
              <a:t> </a:t>
            </a:r>
            <a:r>
              <a:rPr lang="de-DE" sz="1400" dirty="0">
                <a:solidFill>
                  <a:srgbClr val="FF0000"/>
                </a:solidFill>
                <a:cs typeface="Calibri"/>
              </a:rPr>
              <a:t>~4000 negatives</a:t>
            </a:r>
            <a:endParaRPr lang="de-DE" sz="1400">
              <a:solidFill>
                <a:srgbClr val="FF0000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r>
              <a:rPr lang="de-DE" sz="1400" dirty="0" err="1">
                <a:cs typeface="Calibri"/>
              </a:rPr>
              <a:t>sentences</a:t>
            </a:r>
            <a:r>
              <a:rPr lang="de-DE" sz="1400" dirty="0">
                <a:cs typeface="Calibri"/>
              </a:rPr>
              <a:t> </a:t>
            </a:r>
            <a:r>
              <a:rPr lang="de-DE" sz="1400" dirty="0" err="1">
                <a:cs typeface="Calibri"/>
              </a:rPr>
              <a:t>should</a:t>
            </a:r>
            <a:r>
              <a:rPr lang="de-DE" sz="1400" dirty="0">
                <a:cs typeface="Calibri"/>
              </a:rPr>
              <a:t> </a:t>
            </a:r>
            <a:r>
              <a:rPr lang="de-DE" sz="1400" dirty="0" err="1">
                <a:cs typeface="Calibri"/>
              </a:rPr>
              <a:t>have</a:t>
            </a:r>
            <a:r>
              <a:rPr lang="de-DE" sz="1400" dirty="0">
                <a:cs typeface="Calibri"/>
              </a:rPr>
              <a:t> different </a:t>
            </a:r>
            <a:r>
              <a:rPr lang="de-DE" sz="1400" dirty="0" err="1">
                <a:cs typeface="Calibri"/>
              </a:rPr>
              <a:t>structure</a:t>
            </a:r>
            <a:r>
              <a:rPr lang="de-DE" sz="1400" dirty="0">
                <a:cs typeface="Calibri"/>
              </a:rPr>
              <a:t>/</a:t>
            </a:r>
            <a:r>
              <a:rPr lang="de-DE" sz="1400" dirty="0" err="1">
                <a:cs typeface="Calibri"/>
              </a:rPr>
              <a:t>words</a:t>
            </a:r>
            <a:endParaRPr lang="de-DE" sz="1400" dirty="0">
              <a:cs typeface="Calibri"/>
            </a:endParaRPr>
          </a:p>
          <a:p>
            <a:pPr marL="742950" lvl="1" indent="-285750">
              <a:buFont typeface="Calibri"/>
              <a:buChar char="-"/>
            </a:pPr>
            <a:r>
              <a:rPr lang="de-DE" sz="1400" err="1">
                <a:cs typeface="Calibri"/>
              </a:rPr>
              <a:t>eg</a:t>
            </a:r>
            <a:r>
              <a:rPr lang="de-DE" sz="1400" dirty="0">
                <a:cs typeface="Calibri"/>
              </a:rPr>
              <a:t>. not all 'will'</a:t>
            </a:r>
          </a:p>
        </p:txBody>
      </p:sp>
      <p:sp>
        <p:nvSpPr>
          <p:cNvPr id="8" name="Fußzeilenplatzhalter 1">
            <a:extLst>
              <a:ext uri="{FF2B5EF4-FFF2-40B4-BE49-F238E27FC236}">
                <a16:creationId xmlns:a16="http://schemas.microsoft.com/office/drawing/2014/main" id="{75556491-1C87-0E3D-8661-6A598DC83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de-DE" dirty="0"/>
              <a:t>Innsbruck I Regev </a:t>
            </a:r>
            <a:r>
              <a:rPr lang="en-US" dirty="0" err="1"/>
              <a:t>Juwal</a:t>
            </a:r>
            <a:r>
              <a:rPr lang="de-DE" dirty="0"/>
              <a:t> I 02.05.2023</a:t>
            </a:r>
          </a:p>
        </p:txBody>
      </p:sp>
    </p:spTree>
    <p:extLst>
      <p:ext uri="{BB962C8B-B14F-4D97-AF65-F5344CB8AC3E}">
        <p14:creationId xmlns:p14="http://schemas.microsoft.com/office/powerpoint/2010/main" val="1072347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614A53B9-9DAF-553B-8714-085A83AEA55B}"/>
              </a:ext>
            </a:extLst>
          </p:cNvPr>
          <p:cNvSpPr/>
          <p:nvPr/>
        </p:nvSpPr>
        <p:spPr>
          <a:xfrm>
            <a:off x="5299344" y="125260"/>
            <a:ext cx="3245897" cy="430719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33FC320-529F-0D5F-DFAD-3731C3DC1AF1}"/>
              </a:ext>
            </a:extLst>
          </p:cNvPr>
          <p:cNvSpPr/>
          <p:nvPr/>
        </p:nvSpPr>
        <p:spPr>
          <a:xfrm>
            <a:off x="2968193" y="123732"/>
            <a:ext cx="1999902" cy="430005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58D7F41-7075-AB4A-914D-D0BD028A3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73" y="1842050"/>
            <a:ext cx="2755939" cy="779859"/>
          </a:xfrm>
        </p:spPr>
        <p:txBody>
          <a:bodyPr/>
          <a:lstStyle/>
          <a:p>
            <a:r>
              <a:rPr lang="de-DE" sz="2400" b="1" dirty="0">
                <a:cs typeface="Calibri"/>
              </a:rPr>
              <a:t>Goal #2:</a:t>
            </a:r>
            <a:br>
              <a:rPr lang="de-DE" sz="2400" b="1" dirty="0">
                <a:cs typeface="Calibri"/>
              </a:rPr>
            </a:br>
            <a:r>
              <a:rPr lang="de-DE" sz="2400" b="1" dirty="0">
                <a:cs typeface="Calibri"/>
              </a:rPr>
              <a:t>Fine-tune </a:t>
            </a:r>
            <a:r>
              <a:rPr lang="de-DE" sz="2400" b="1" dirty="0" err="1">
                <a:cs typeface="Calibri"/>
              </a:rPr>
              <a:t>RoBERTa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53" name="Rechteck: abgerundete Ecken 52">
            <a:extLst>
              <a:ext uri="{FF2B5EF4-FFF2-40B4-BE49-F238E27FC236}">
                <a16:creationId xmlns:a16="http://schemas.microsoft.com/office/drawing/2014/main" id="{AF112DC7-CADD-4D76-46AB-F8E2BBD185D4}"/>
              </a:ext>
            </a:extLst>
          </p:cNvPr>
          <p:cNvSpPr/>
          <p:nvPr/>
        </p:nvSpPr>
        <p:spPr>
          <a:xfrm>
            <a:off x="4970056" y="764216"/>
            <a:ext cx="325622" cy="3588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B23C2A-04EC-F969-EB63-83DE77DF9AD2}"/>
              </a:ext>
            </a:extLst>
          </p:cNvPr>
          <p:cNvSpPr txBox="1"/>
          <p:nvPr/>
        </p:nvSpPr>
        <p:spPr>
          <a:xfrm rot="5400000">
            <a:off x="3594468" y="2272709"/>
            <a:ext cx="30834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cs typeface="Calibri"/>
              </a:rPr>
              <a:t>Mean-Pooling</a:t>
            </a:r>
            <a:endParaRPr lang="de-DE" dirty="0">
              <a:cs typeface="Calibri" panose="020F0502020204030204"/>
            </a:endParaRPr>
          </a:p>
        </p:txBody>
      </p:sp>
      <p:pic>
        <p:nvPicPr>
          <p:cNvPr id="10" name="Grafik 10" descr="Ein Bild, das Vieleck enthält.&#10;&#10;Beschreibung automatisch generiert.">
            <a:extLst>
              <a:ext uri="{FF2B5EF4-FFF2-40B4-BE49-F238E27FC236}">
                <a16:creationId xmlns:a16="http://schemas.microsoft.com/office/drawing/2014/main" id="{78DF633A-F61F-57E2-BB17-8851C8630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23" r="5076" b="-223"/>
          <a:stretch/>
        </p:blipFill>
        <p:spPr>
          <a:xfrm>
            <a:off x="5349344" y="718323"/>
            <a:ext cx="3195572" cy="3681818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45E016D-E58C-EF17-82D8-2746B5371A03}"/>
              </a:ext>
            </a:extLst>
          </p:cNvPr>
          <p:cNvGrpSpPr/>
          <p:nvPr/>
        </p:nvGrpSpPr>
        <p:grpSpPr>
          <a:xfrm>
            <a:off x="3146755" y="742782"/>
            <a:ext cx="1763206" cy="3658792"/>
            <a:chOff x="3146755" y="214145"/>
            <a:chExt cx="1763206" cy="3658792"/>
          </a:xfrm>
        </p:grpSpPr>
        <p:pic>
          <p:nvPicPr>
            <p:cNvPr id="6" name="Grafik 7">
              <a:extLst>
                <a:ext uri="{FF2B5EF4-FFF2-40B4-BE49-F238E27FC236}">
                  <a16:creationId xmlns:a16="http://schemas.microsoft.com/office/drawing/2014/main" id="{58A2B72A-D91E-A755-1763-85C5604DA0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64" t="24701" r="-1902" b="11949"/>
            <a:stretch/>
          </p:blipFill>
          <p:spPr>
            <a:xfrm rot="5400000">
              <a:off x="2200336" y="1163312"/>
              <a:ext cx="3656044" cy="1763206"/>
            </a:xfrm>
            <a:prstGeom prst="rect">
              <a:avLst/>
            </a:prstGeom>
          </p:spPr>
        </p:pic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5B5AAD0C-328A-377F-BDDF-9A7A94D8606E}"/>
                </a:ext>
              </a:extLst>
            </p:cNvPr>
            <p:cNvSpPr/>
            <p:nvPr/>
          </p:nvSpPr>
          <p:spPr>
            <a:xfrm>
              <a:off x="3541306" y="214145"/>
              <a:ext cx="811397" cy="35813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B2E3866-8B8C-8452-DE55-BB5B5FB141A6}"/>
                </a:ext>
              </a:extLst>
            </p:cNvPr>
            <p:cNvSpPr txBox="1"/>
            <p:nvPr/>
          </p:nvSpPr>
          <p:spPr>
            <a:xfrm rot="5400000">
              <a:off x="2401462" y="1794078"/>
              <a:ext cx="308344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de-DE" b="1" dirty="0">
                  <a:solidFill>
                    <a:schemeClr val="bg1"/>
                  </a:solidFill>
                  <a:cs typeface="Calibri"/>
                </a:rPr>
                <a:t>RoBERTa </a:t>
              </a:r>
              <a:r>
                <a:rPr lang="de-DE" dirty="0">
                  <a:solidFill>
                    <a:schemeClr val="bg1"/>
                  </a:solidFill>
                  <a:cs typeface="Calibri"/>
                </a:rPr>
                <a:t>Transformer-Encoder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9A0BE0F5-24E3-3556-3B9F-E2FEFE2BA184}"/>
              </a:ext>
            </a:extLst>
          </p:cNvPr>
          <p:cNvSpPr txBox="1"/>
          <p:nvPr/>
        </p:nvSpPr>
        <p:spPr>
          <a:xfrm>
            <a:off x="2987247" y="122439"/>
            <a:ext cx="19618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 err="1">
                <a:solidFill>
                  <a:srgbClr val="002060"/>
                </a:solidFill>
                <a:cs typeface="Calibri"/>
              </a:rPr>
              <a:t>pre-trained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F059176-C129-7E68-E6BB-8AAA7AACF935}"/>
              </a:ext>
            </a:extLst>
          </p:cNvPr>
          <p:cNvSpPr txBox="1"/>
          <p:nvPr/>
        </p:nvSpPr>
        <p:spPr>
          <a:xfrm>
            <a:off x="5323254" y="122438"/>
            <a:ext cx="32191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b="1" dirty="0" err="1">
                <a:solidFill>
                  <a:srgbClr val="002060"/>
                </a:solidFill>
                <a:cs typeface="Calibri"/>
              </a:rPr>
              <a:t>fine-tuned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53B6CF8-E217-FF0B-DE71-549BB01FAE89}"/>
              </a:ext>
            </a:extLst>
          </p:cNvPr>
          <p:cNvSpPr txBox="1"/>
          <p:nvPr/>
        </p:nvSpPr>
        <p:spPr>
          <a:xfrm>
            <a:off x="4322416" y="4198143"/>
            <a:ext cx="42341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dirty="0">
                <a:solidFill>
                  <a:schemeClr val="bg1">
                    <a:lumMod val="50000"/>
                  </a:schemeClr>
                </a:solidFill>
                <a:cs typeface="Calibri"/>
              </a:rPr>
              <a:t>[5]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Fußzeilenplatzhalter 1">
            <a:extLst>
              <a:ext uri="{FF2B5EF4-FFF2-40B4-BE49-F238E27FC236}">
                <a16:creationId xmlns:a16="http://schemas.microsoft.com/office/drawing/2014/main" id="{364CF972-9136-079E-FF6E-E38C53E23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de-DE" dirty="0"/>
              <a:t>Innsbruck I Regev </a:t>
            </a:r>
            <a:r>
              <a:rPr lang="en-US" dirty="0" err="1"/>
              <a:t>Juwal</a:t>
            </a:r>
            <a:r>
              <a:rPr lang="de-DE" dirty="0"/>
              <a:t> I 02.05.2023</a:t>
            </a:r>
          </a:p>
        </p:txBody>
      </p:sp>
    </p:spTree>
    <p:extLst>
      <p:ext uri="{BB962C8B-B14F-4D97-AF65-F5344CB8AC3E}">
        <p14:creationId xmlns:p14="http://schemas.microsoft.com/office/powerpoint/2010/main" val="411343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53" grpId="0" animBg="1"/>
      <p:bldP spid="3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4344B1DC-92C0-B99E-5D6E-31132F9AD15E}"/>
              </a:ext>
            </a:extLst>
          </p:cNvPr>
          <p:cNvSpPr/>
          <p:nvPr/>
        </p:nvSpPr>
        <p:spPr>
          <a:xfrm>
            <a:off x="3160464" y="619698"/>
            <a:ext cx="2919469" cy="22997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61809DFF-6A26-BE44-D32E-92742E86D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551" y="63549"/>
            <a:ext cx="8149470" cy="586978"/>
          </a:xfrm>
        </p:spPr>
        <p:txBody>
          <a:bodyPr/>
          <a:lstStyle/>
          <a:p>
            <a:r>
              <a:rPr lang="en-US" sz="2800" b="1" dirty="0">
                <a:cs typeface="Calibri"/>
              </a:rPr>
              <a:t>System - Overview</a:t>
            </a:r>
            <a:endParaRPr lang="en-US" sz="2800" b="1" dirty="0"/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A2286596-60BA-A203-35AD-82AB7562F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4" y="1326831"/>
            <a:ext cx="957264" cy="957264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D953CE2-4294-8477-7D6C-6730A4ABEC3F}"/>
              </a:ext>
            </a:extLst>
          </p:cNvPr>
          <p:cNvSpPr/>
          <p:nvPr/>
        </p:nvSpPr>
        <p:spPr>
          <a:xfrm>
            <a:off x="1532732" y="1668419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FC87C98C-A8BE-FDE7-801A-9A42569D4EDA}"/>
              </a:ext>
            </a:extLst>
          </p:cNvPr>
          <p:cNvGrpSpPr/>
          <p:nvPr/>
        </p:nvGrpSpPr>
        <p:grpSpPr>
          <a:xfrm>
            <a:off x="1874989" y="1505183"/>
            <a:ext cx="942976" cy="534600"/>
            <a:chOff x="1874989" y="1505183"/>
            <a:chExt cx="942976" cy="534600"/>
          </a:xfrm>
        </p:grpSpPr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7C9CD6FE-B5D8-5F07-93CA-8DA522EAA88B}"/>
                </a:ext>
              </a:extLst>
            </p:cNvPr>
            <p:cNvSpPr/>
            <p:nvPr/>
          </p:nvSpPr>
          <p:spPr>
            <a:xfrm>
              <a:off x="1874990" y="1505183"/>
              <a:ext cx="942975" cy="428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B8E6672B-80FA-EEBB-DCFB-35EC15C78471}"/>
                </a:ext>
              </a:extLst>
            </p:cNvPr>
            <p:cNvSpPr/>
            <p:nvPr/>
          </p:nvSpPr>
          <p:spPr>
            <a:xfrm>
              <a:off x="1874990" y="1605196"/>
              <a:ext cx="681975" cy="428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112E8FBD-3396-56FE-E332-F290E4FF7C65}"/>
                </a:ext>
              </a:extLst>
            </p:cNvPr>
            <p:cNvSpPr/>
            <p:nvPr/>
          </p:nvSpPr>
          <p:spPr>
            <a:xfrm>
              <a:off x="1874990" y="1704421"/>
              <a:ext cx="870975" cy="428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19A2FF36-6A2D-B2BA-5651-90BE1E40A571}"/>
                </a:ext>
              </a:extLst>
            </p:cNvPr>
            <p:cNvSpPr/>
            <p:nvPr/>
          </p:nvSpPr>
          <p:spPr>
            <a:xfrm>
              <a:off x="1874989" y="1793182"/>
              <a:ext cx="236475" cy="428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12411003-EBE4-0C64-BF06-A19239F7DB50}"/>
                </a:ext>
              </a:extLst>
            </p:cNvPr>
            <p:cNvSpPr/>
            <p:nvPr/>
          </p:nvSpPr>
          <p:spPr>
            <a:xfrm>
              <a:off x="1874989" y="1897696"/>
              <a:ext cx="735975" cy="428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25B6464B-9387-5288-818B-9BC56F491428}"/>
                </a:ext>
              </a:extLst>
            </p:cNvPr>
            <p:cNvSpPr/>
            <p:nvPr/>
          </p:nvSpPr>
          <p:spPr>
            <a:xfrm>
              <a:off x="1874989" y="1996921"/>
              <a:ext cx="488475" cy="428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D4E898E4-98DF-238E-7C5F-04020484C397}"/>
              </a:ext>
            </a:extLst>
          </p:cNvPr>
          <p:cNvGrpSpPr/>
          <p:nvPr/>
        </p:nvGrpSpPr>
        <p:grpSpPr>
          <a:xfrm>
            <a:off x="6458652" y="1166947"/>
            <a:ext cx="942976" cy="1304375"/>
            <a:chOff x="6458652" y="1166947"/>
            <a:chExt cx="942976" cy="1304375"/>
          </a:xfrm>
        </p:grpSpPr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6E5FAD77-52D3-8371-2628-97CD1019031F}"/>
                </a:ext>
              </a:extLst>
            </p:cNvPr>
            <p:cNvSpPr/>
            <p:nvPr/>
          </p:nvSpPr>
          <p:spPr>
            <a:xfrm>
              <a:off x="6458653" y="1166947"/>
              <a:ext cx="942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4C4E05E7-16BC-E3C0-E517-B0E9B56375E3}"/>
                </a:ext>
              </a:extLst>
            </p:cNvPr>
            <p:cNvSpPr/>
            <p:nvPr/>
          </p:nvSpPr>
          <p:spPr>
            <a:xfrm>
              <a:off x="6458653" y="1266960"/>
              <a:ext cx="681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5BDB9199-3DD6-938C-8084-E841EACF8051}"/>
                </a:ext>
              </a:extLst>
            </p:cNvPr>
            <p:cNvSpPr/>
            <p:nvPr/>
          </p:nvSpPr>
          <p:spPr>
            <a:xfrm>
              <a:off x="6458653" y="1366185"/>
              <a:ext cx="870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7EF283B2-B232-3A91-C188-206FE27DA03B}"/>
                </a:ext>
              </a:extLst>
            </p:cNvPr>
            <p:cNvSpPr/>
            <p:nvPr/>
          </p:nvSpPr>
          <p:spPr>
            <a:xfrm>
              <a:off x="6458652" y="1454946"/>
              <a:ext cx="2364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E51317E3-5901-73BF-D349-A54D92F38857}"/>
                </a:ext>
              </a:extLst>
            </p:cNvPr>
            <p:cNvSpPr/>
            <p:nvPr/>
          </p:nvSpPr>
          <p:spPr>
            <a:xfrm>
              <a:off x="6458652" y="1559460"/>
              <a:ext cx="735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4850C1B3-A1CC-17C4-D1D6-D57742A85C1E}"/>
                </a:ext>
              </a:extLst>
            </p:cNvPr>
            <p:cNvSpPr/>
            <p:nvPr/>
          </p:nvSpPr>
          <p:spPr>
            <a:xfrm>
              <a:off x="6458652" y="1658685"/>
              <a:ext cx="4884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8D4030A4-9E8B-9AF9-F3A4-63F1F4E8513A}"/>
                </a:ext>
              </a:extLst>
            </p:cNvPr>
            <p:cNvSpPr/>
            <p:nvPr/>
          </p:nvSpPr>
          <p:spPr>
            <a:xfrm>
              <a:off x="6458653" y="1936722"/>
              <a:ext cx="9429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8BFD9B61-14EF-4C58-14AB-4A7C998349C1}"/>
                </a:ext>
              </a:extLst>
            </p:cNvPr>
            <p:cNvSpPr/>
            <p:nvPr/>
          </p:nvSpPr>
          <p:spPr>
            <a:xfrm>
              <a:off x="6458653" y="2036735"/>
              <a:ext cx="6819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FDBB5A5B-1CBB-BD74-1E19-55BA01FDA5B9}"/>
                </a:ext>
              </a:extLst>
            </p:cNvPr>
            <p:cNvSpPr/>
            <p:nvPr/>
          </p:nvSpPr>
          <p:spPr>
            <a:xfrm>
              <a:off x="6458653" y="2135960"/>
              <a:ext cx="8709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A6C07BCB-3438-3645-09BF-9E696E9B7B81}"/>
                </a:ext>
              </a:extLst>
            </p:cNvPr>
            <p:cNvSpPr/>
            <p:nvPr/>
          </p:nvSpPr>
          <p:spPr>
            <a:xfrm>
              <a:off x="6458652" y="2224721"/>
              <a:ext cx="2364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8B957DA1-19F5-7C4E-4E40-2941898695F9}"/>
                </a:ext>
              </a:extLst>
            </p:cNvPr>
            <p:cNvSpPr/>
            <p:nvPr/>
          </p:nvSpPr>
          <p:spPr>
            <a:xfrm>
              <a:off x="6458652" y="2329235"/>
              <a:ext cx="7359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56E72CF2-E896-9522-B298-47FFD747195E}"/>
                </a:ext>
              </a:extLst>
            </p:cNvPr>
            <p:cNvSpPr/>
            <p:nvPr/>
          </p:nvSpPr>
          <p:spPr>
            <a:xfrm>
              <a:off x="6458652" y="2428460"/>
              <a:ext cx="4884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3C2E642A-E9FF-97D2-A3C2-546A15BBE0A8}"/>
              </a:ext>
            </a:extLst>
          </p:cNvPr>
          <p:cNvSpPr/>
          <p:nvPr/>
        </p:nvSpPr>
        <p:spPr>
          <a:xfrm>
            <a:off x="2932323" y="1662587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6A3E84AC-F0DB-2D73-6075-12BD9608A22A}"/>
              </a:ext>
            </a:extLst>
          </p:cNvPr>
          <p:cNvSpPr/>
          <p:nvPr/>
        </p:nvSpPr>
        <p:spPr>
          <a:xfrm>
            <a:off x="6122226" y="1720903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3ABAC564-B27A-A720-82F2-D39C19F0ED02}"/>
              </a:ext>
            </a:extLst>
          </p:cNvPr>
          <p:cNvGrpSpPr/>
          <p:nvPr/>
        </p:nvGrpSpPr>
        <p:grpSpPr>
          <a:xfrm>
            <a:off x="7822775" y="1543489"/>
            <a:ext cx="942976" cy="534601"/>
            <a:chOff x="7822775" y="1543489"/>
            <a:chExt cx="942976" cy="534601"/>
          </a:xfrm>
        </p:grpSpPr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46287EC7-9029-13B5-26AC-95AFDD664707}"/>
                </a:ext>
              </a:extLst>
            </p:cNvPr>
            <p:cNvSpPr/>
            <p:nvPr/>
          </p:nvSpPr>
          <p:spPr>
            <a:xfrm>
              <a:off x="7822776" y="1543489"/>
              <a:ext cx="942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70C07BF5-3F24-E358-640B-F0E06133F15D}"/>
                </a:ext>
              </a:extLst>
            </p:cNvPr>
            <p:cNvSpPr/>
            <p:nvPr/>
          </p:nvSpPr>
          <p:spPr>
            <a:xfrm>
              <a:off x="7822776" y="1643503"/>
              <a:ext cx="681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0C2A9789-40A1-4E0C-3C2B-4477448ADF90}"/>
                </a:ext>
              </a:extLst>
            </p:cNvPr>
            <p:cNvSpPr/>
            <p:nvPr/>
          </p:nvSpPr>
          <p:spPr>
            <a:xfrm>
              <a:off x="7822776" y="1742727"/>
              <a:ext cx="870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BD17B936-ECF8-6B5D-EA7A-A8FAFFC80F93}"/>
                </a:ext>
              </a:extLst>
            </p:cNvPr>
            <p:cNvSpPr/>
            <p:nvPr/>
          </p:nvSpPr>
          <p:spPr>
            <a:xfrm>
              <a:off x="7822775" y="1831489"/>
              <a:ext cx="2364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8C781D35-2499-B7F3-599F-082BF8F8C3FF}"/>
                </a:ext>
              </a:extLst>
            </p:cNvPr>
            <p:cNvSpPr/>
            <p:nvPr/>
          </p:nvSpPr>
          <p:spPr>
            <a:xfrm>
              <a:off x="7822775" y="1936002"/>
              <a:ext cx="735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4368D890-C759-BC9C-EA18-FB13D3361DD6}"/>
                </a:ext>
              </a:extLst>
            </p:cNvPr>
            <p:cNvSpPr/>
            <p:nvPr/>
          </p:nvSpPr>
          <p:spPr>
            <a:xfrm>
              <a:off x="7822775" y="2035228"/>
              <a:ext cx="4884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8CD12D89-A47B-3468-317C-F951A85B4DA8}"/>
              </a:ext>
            </a:extLst>
          </p:cNvPr>
          <p:cNvSpPr/>
          <p:nvPr/>
        </p:nvSpPr>
        <p:spPr>
          <a:xfrm>
            <a:off x="2583277" y="3425744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B5CD99D2-A6E8-6064-30E5-32F8502C5127}"/>
              </a:ext>
            </a:extLst>
          </p:cNvPr>
          <p:cNvSpPr txBox="1"/>
          <p:nvPr/>
        </p:nvSpPr>
        <p:spPr>
          <a:xfrm>
            <a:off x="2821412" y="3220752"/>
            <a:ext cx="425958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 dirty="0">
                <a:solidFill>
                  <a:srgbClr val="C00000"/>
                </a:solidFill>
                <a:cs typeface="Calibri"/>
              </a:rPr>
              <a:t>Topic 1: </a:t>
            </a:r>
            <a:r>
              <a:rPr lang="de-DE" sz="1200" b="1" dirty="0" err="1">
                <a:solidFill>
                  <a:srgbClr val="C00000"/>
                </a:solidFill>
                <a:cs typeface="Calibri"/>
              </a:rPr>
              <a:t>spacex</a:t>
            </a:r>
            <a:r>
              <a:rPr lang="de-DE" sz="1200" b="1" dirty="0">
                <a:solidFill>
                  <a:srgbClr val="C00000"/>
                </a:solidFill>
                <a:cs typeface="Calibri"/>
              </a:rPr>
              <a:t> – launch - rocket - </a:t>
            </a:r>
            <a:r>
              <a:rPr lang="de-DE" sz="1200" b="1" dirty="0" err="1">
                <a:solidFill>
                  <a:srgbClr val="C00000"/>
                </a:solidFill>
                <a:cs typeface="Calibri"/>
              </a:rPr>
              <a:t>starship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FBA3C8E1-CF1A-DAC9-D2D5-ABB805A7FE60}"/>
              </a:ext>
            </a:extLst>
          </p:cNvPr>
          <p:cNvSpPr txBox="1"/>
          <p:nvPr/>
        </p:nvSpPr>
        <p:spPr>
          <a:xfrm>
            <a:off x="2821412" y="3436969"/>
            <a:ext cx="425958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 dirty="0">
                <a:solidFill>
                  <a:srgbClr val="DED600"/>
                </a:solidFill>
                <a:cs typeface="Calibri"/>
              </a:rPr>
              <a:t>Topic 2: </a:t>
            </a:r>
            <a:r>
              <a:rPr lang="de-DE" sz="1200" b="1" dirty="0" err="1">
                <a:solidFill>
                  <a:srgbClr val="DED600"/>
                </a:solidFill>
                <a:cs typeface="Calibri"/>
              </a:rPr>
              <a:t>elon</a:t>
            </a:r>
            <a:r>
              <a:rPr lang="de-DE" sz="1200" b="1" dirty="0">
                <a:solidFill>
                  <a:srgbClr val="DED600"/>
                </a:solidFill>
                <a:cs typeface="Calibri"/>
              </a:rPr>
              <a:t> – </a:t>
            </a:r>
            <a:r>
              <a:rPr lang="de-DE" sz="1200" b="1" dirty="0" err="1">
                <a:solidFill>
                  <a:srgbClr val="DED600"/>
                </a:solidFill>
                <a:cs typeface="Calibri"/>
              </a:rPr>
              <a:t>visit</a:t>
            </a:r>
            <a:r>
              <a:rPr lang="de-DE" sz="1200" b="1" dirty="0">
                <a:solidFill>
                  <a:srgbClr val="DED600"/>
                </a:solidFill>
                <a:cs typeface="Calibri"/>
              </a:rPr>
              <a:t> - </a:t>
            </a:r>
            <a:r>
              <a:rPr lang="de-DE" sz="1200" b="1" dirty="0" err="1">
                <a:solidFill>
                  <a:srgbClr val="DED600"/>
                </a:solidFill>
                <a:cs typeface="Calibri"/>
              </a:rPr>
              <a:t>china</a:t>
            </a:r>
            <a:r>
              <a:rPr lang="de-DE" sz="1200" b="1" dirty="0">
                <a:solidFill>
                  <a:srgbClr val="DED600"/>
                </a:solidFill>
                <a:cs typeface="Calibri"/>
              </a:rPr>
              <a:t> - </a:t>
            </a:r>
            <a:r>
              <a:rPr lang="de-DE" sz="1200" b="1" dirty="0" err="1">
                <a:solidFill>
                  <a:srgbClr val="DED600"/>
                </a:solidFill>
                <a:cs typeface="Calibri"/>
              </a:rPr>
              <a:t>april</a:t>
            </a:r>
            <a:endParaRPr lang="de-DE" sz="1200" b="1" dirty="0">
              <a:solidFill>
                <a:srgbClr val="DED600"/>
              </a:solidFill>
              <a:cs typeface="Calibri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DC16BE95-FF45-CF1C-8666-30D88F6ECE5A}"/>
              </a:ext>
            </a:extLst>
          </p:cNvPr>
          <p:cNvSpPr txBox="1"/>
          <p:nvPr/>
        </p:nvSpPr>
        <p:spPr>
          <a:xfrm>
            <a:off x="2822841" y="3666998"/>
            <a:ext cx="425958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 dirty="0">
                <a:solidFill>
                  <a:srgbClr val="0070C0"/>
                </a:solidFill>
                <a:cs typeface="Calibri"/>
              </a:rPr>
              <a:t>Topic 3: </a:t>
            </a:r>
            <a:r>
              <a:rPr lang="de-DE" sz="1200" b="1" dirty="0" err="1">
                <a:solidFill>
                  <a:srgbClr val="0070C0"/>
                </a:solidFill>
                <a:cs typeface="Calibri"/>
              </a:rPr>
              <a:t>twitter</a:t>
            </a:r>
            <a:r>
              <a:rPr lang="de-DE" sz="1200" b="1" dirty="0">
                <a:solidFill>
                  <a:srgbClr val="0070C0"/>
                </a:solidFill>
                <a:cs typeface="Calibri"/>
              </a:rPr>
              <a:t> – open source - code - release</a:t>
            </a:r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66DAB76A-1141-FD4C-E362-97C1A2F910D1}"/>
              </a:ext>
            </a:extLst>
          </p:cNvPr>
          <p:cNvSpPr/>
          <p:nvPr/>
        </p:nvSpPr>
        <p:spPr>
          <a:xfrm>
            <a:off x="5731918" y="3447310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9" name="Grafik 49">
            <a:extLst>
              <a:ext uri="{FF2B5EF4-FFF2-40B4-BE49-F238E27FC236}">
                <a16:creationId xmlns:a16="http://schemas.microsoft.com/office/drawing/2014/main" id="{DC170252-38DA-BE9F-AAEC-DAC61182B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979" y="2823197"/>
            <a:ext cx="2743199" cy="1199869"/>
          </a:xfrm>
          <a:prstGeom prst="rect">
            <a:avLst/>
          </a:prstGeom>
        </p:spPr>
      </p:pic>
      <p:sp>
        <p:nvSpPr>
          <p:cNvPr id="50" name="Pfeil: nach rechts 49">
            <a:extLst>
              <a:ext uri="{FF2B5EF4-FFF2-40B4-BE49-F238E27FC236}">
                <a16:creationId xmlns:a16="http://schemas.microsoft.com/office/drawing/2014/main" id="{A3D9F568-A2BE-BC36-B29E-E848D10AFA97}"/>
              </a:ext>
            </a:extLst>
          </p:cNvPr>
          <p:cNvSpPr/>
          <p:nvPr/>
        </p:nvSpPr>
        <p:spPr>
          <a:xfrm>
            <a:off x="7470103" y="1677771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C2A74DFD-A122-17AE-1430-77BBB0E3BDCF}"/>
              </a:ext>
            </a:extLst>
          </p:cNvPr>
          <p:cNvSpPr txBox="1"/>
          <p:nvPr/>
        </p:nvSpPr>
        <p:spPr>
          <a:xfrm>
            <a:off x="430694" y="737152"/>
            <a:ext cx="19049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 dirty="0">
                <a:solidFill>
                  <a:srgbClr val="EB8B2D"/>
                </a:solidFill>
                <a:cs typeface="Calibri"/>
              </a:rPr>
              <a:t>Query: Elon Musk</a:t>
            </a:r>
            <a:endParaRPr lang="de-DE" sz="1200" dirty="0"/>
          </a:p>
        </p:txBody>
      </p:sp>
      <p:sp>
        <p:nvSpPr>
          <p:cNvPr id="52" name="Pfeil: nach rechts 51">
            <a:extLst>
              <a:ext uri="{FF2B5EF4-FFF2-40B4-BE49-F238E27FC236}">
                <a16:creationId xmlns:a16="http://schemas.microsoft.com/office/drawing/2014/main" id="{B1BA73B7-A252-A1F7-C3B7-95B2C4511CD1}"/>
              </a:ext>
            </a:extLst>
          </p:cNvPr>
          <p:cNvSpPr/>
          <p:nvPr/>
        </p:nvSpPr>
        <p:spPr>
          <a:xfrm rot="5400000">
            <a:off x="870123" y="1088636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Pfeil: nach rechts 34">
            <a:extLst>
              <a:ext uri="{FF2B5EF4-FFF2-40B4-BE49-F238E27FC236}">
                <a16:creationId xmlns:a16="http://schemas.microsoft.com/office/drawing/2014/main" id="{149101C7-B76F-C2AA-AF02-1CACD19EBA41}"/>
              </a:ext>
            </a:extLst>
          </p:cNvPr>
          <p:cNvSpPr/>
          <p:nvPr/>
        </p:nvSpPr>
        <p:spPr>
          <a:xfrm>
            <a:off x="289193" y="3446861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DBBEDA2-3BB3-3B66-97FF-EB1A12F6454B}"/>
              </a:ext>
            </a:extLst>
          </p:cNvPr>
          <p:cNvSpPr txBox="1"/>
          <p:nvPr/>
        </p:nvSpPr>
        <p:spPr>
          <a:xfrm>
            <a:off x="161896" y="2293143"/>
            <a:ext cx="145973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b="1" dirty="0" err="1">
                <a:solidFill>
                  <a:srgbClr val="343433"/>
                </a:solidFill>
                <a:cs typeface="Calibri"/>
              </a:rPr>
              <a:t>download</a:t>
            </a:r>
            <a:r>
              <a:rPr lang="de-DE" sz="1200" b="1" dirty="0">
                <a:solidFill>
                  <a:srgbClr val="343433"/>
                </a:solidFill>
                <a:cs typeface="Calibri"/>
              </a:rPr>
              <a:t> </a:t>
            </a:r>
            <a:r>
              <a:rPr lang="de-DE" sz="1200" b="1" dirty="0" err="1">
                <a:solidFill>
                  <a:srgbClr val="343433"/>
                </a:solidFill>
                <a:cs typeface="Calibri"/>
              </a:rPr>
              <a:t>articles</a:t>
            </a:r>
            <a:endParaRPr lang="de-DE" sz="1200" b="1" dirty="0">
              <a:solidFill>
                <a:srgbClr val="343433"/>
              </a:solidFill>
              <a:cs typeface="Calibri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BE437D3B-2D88-C862-C2F6-3181176357D7}"/>
              </a:ext>
            </a:extLst>
          </p:cNvPr>
          <p:cNvSpPr txBox="1"/>
          <p:nvPr/>
        </p:nvSpPr>
        <p:spPr>
          <a:xfrm>
            <a:off x="1555615" y="2285999"/>
            <a:ext cx="145973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b="1" dirty="0" err="1">
                <a:solidFill>
                  <a:srgbClr val="343433"/>
                </a:solidFill>
                <a:cs typeface="Calibri"/>
              </a:rPr>
              <a:t>extract</a:t>
            </a:r>
            <a:r>
              <a:rPr lang="de-DE" sz="1200" b="1" dirty="0">
                <a:solidFill>
                  <a:srgbClr val="343433"/>
                </a:solidFill>
                <a:cs typeface="Calibri"/>
              </a:rPr>
              <a:t> </a:t>
            </a:r>
            <a:r>
              <a:rPr lang="de-DE" sz="1200" b="1" dirty="0" err="1">
                <a:solidFill>
                  <a:srgbClr val="343433"/>
                </a:solidFill>
                <a:cs typeface="Calibri"/>
              </a:rPr>
              <a:t>sentences</a:t>
            </a:r>
            <a:endParaRPr lang="de-DE" dirty="0" err="1">
              <a:solidFill>
                <a:srgbClr val="343433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A1B75D5-61F9-2C12-177A-B9CD49E73438}"/>
              </a:ext>
            </a:extLst>
          </p:cNvPr>
          <p:cNvSpPr txBox="1"/>
          <p:nvPr/>
        </p:nvSpPr>
        <p:spPr>
          <a:xfrm>
            <a:off x="3917872" y="2575191"/>
            <a:ext cx="145973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b="1" dirty="0" err="1">
                <a:solidFill>
                  <a:srgbClr val="343433"/>
                </a:solidFill>
                <a:cs typeface="Calibri"/>
              </a:rPr>
              <a:t>classify</a:t>
            </a:r>
            <a:r>
              <a:rPr lang="de-DE" sz="1200" b="1" dirty="0">
                <a:solidFill>
                  <a:srgbClr val="343433"/>
                </a:solidFill>
                <a:cs typeface="Calibri"/>
              </a:rPr>
              <a:t> sentences</a:t>
            </a:r>
            <a:endParaRPr lang="de-DE" dirty="0">
              <a:solidFill>
                <a:srgbClr val="343433"/>
              </a:solidFill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3E5B0FFC-AB8D-DE9C-6659-AE64B74EC8BB}"/>
              </a:ext>
            </a:extLst>
          </p:cNvPr>
          <p:cNvSpPr txBox="1"/>
          <p:nvPr/>
        </p:nvSpPr>
        <p:spPr>
          <a:xfrm>
            <a:off x="7580980" y="2224028"/>
            <a:ext cx="145973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b="1" dirty="0" err="1">
                <a:solidFill>
                  <a:srgbClr val="343433"/>
                </a:solidFill>
                <a:cs typeface="Calibri"/>
              </a:rPr>
              <a:t>take</a:t>
            </a:r>
            <a:r>
              <a:rPr lang="de-DE" sz="1200" b="1" dirty="0">
                <a:solidFill>
                  <a:srgbClr val="343433"/>
                </a:solidFill>
                <a:cs typeface="Calibri"/>
              </a:rPr>
              <a:t> positives</a:t>
            </a:r>
            <a:endParaRPr lang="de-DE">
              <a:solidFill>
                <a:srgbClr val="343433"/>
              </a:solidFill>
              <a:cs typeface="Calibri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0282323C-AEB7-F82B-B264-017D8024CD34}"/>
              </a:ext>
            </a:extLst>
          </p:cNvPr>
          <p:cNvSpPr txBox="1"/>
          <p:nvPr/>
        </p:nvSpPr>
        <p:spPr>
          <a:xfrm>
            <a:off x="378702" y="4213949"/>
            <a:ext cx="25063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b="1" dirty="0" err="1">
                <a:solidFill>
                  <a:srgbClr val="343433"/>
                </a:solidFill>
                <a:cs typeface="Calibri"/>
              </a:rPr>
              <a:t>cluster</a:t>
            </a:r>
            <a:r>
              <a:rPr lang="de-DE" sz="1200" b="1" dirty="0">
                <a:solidFill>
                  <a:srgbClr val="343433"/>
                </a:solidFill>
                <a:cs typeface="Calibri"/>
              </a:rPr>
              <a:t> </a:t>
            </a:r>
            <a:r>
              <a:rPr lang="de-DE" sz="1200" b="1" dirty="0" err="1">
                <a:solidFill>
                  <a:srgbClr val="343433"/>
                </a:solidFill>
                <a:cs typeface="Calibri"/>
              </a:rPr>
              <a:t>future</a:t>
            </a:r>
            <a:r>
              <a:rPr lang="de-DE" sz="1200" b="1" dirty="0">
                <a:solidFill>
                  <a:srgbClr val="343433"/>
                </a:solidFill>
                <a:cs typeface="Calibri"/>
              </a:rPr>
              <a:t> </a:t>
            </a:r>
            <a:r>
              <a:rPr lang="de-DE" sz="1200" b="1" dirty="0" err="1">
                <a:solidFill>
                  <a:srgbClr val="343433"/>
                </a:solidFill>
                <a:cs typeface="Calibri"/>
              </a:rPr>
              <a:t>related</a:t>
            </a:r>
            <a:r>
              <a:rPr lang="de-DE" sz="1200" b="1" dirty="0">
                <a:solidFill>
                  <a:srgbClr val="343433"/>
                </a:solidFill>
                <a:cs typeface="Calibri"/>
              </a:rPr>
              <a:t> </a:t>
            </a:r>
            <a:r>
              <a:rPr lang="de-DE" sz="1200" b="1" dirty="0" err="1">
                <a:solidFill>
                  <a:srgbClr val="343433"/>
                </a:solidFill>
                <a:cs typeface="Calibri"/>
              </a:rPr>
              <a:t>sentences</a:t>
            </a:r>
            <a:r>
              <a:rPr lang="de-DE" sz="1200" b="1" dirty="0">
                <a:solidFill>
                  <a:srgbClr val="343433"/>
                </a:solidFill>
                <a:cs typeface="Calibri"/>
              </a:rPr>
              <a:t> 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4567322E-386F-80DC-76D2-4E40F4211155}"/>
              </a:ext>
            </a:extLst>
          </p:cNvPr>
          <p:cNvSpPr txBox="1"/>
          <p:nvPr/>
        </p:nvSpPr>
        <p:spPr>
          <a:xfrm>
            <a:off x="2933238" y="4213949"/>
            <a:ext cx="25063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b="1" dirty="0" err="1">
                <a:solidFill>
                  <a:srgbClr val="343433"/>
                </a:solidFill>
                <a:cs typeface="Calibri"/>
              </a:rPr>
              <a:t>extract</a:t>
            </a:r>
            <a:r>
              <a:rPr lang="de-DE" sz="1200" b="1" dirty="0">
                <a:solidFill>
                  <a:srgbClr val="343433"/>
                </a:solidFill>
                <a:cs typeface="Calibri"/>
              </a:rPr>
              <a:t> </a:t>
            </a:r>
            <a:r>
              <a:rPr lang="de-DE" sz="1200" b="1" dirty="0" err="1">
                <a:solidFill>
                  <a:srgbClr val="343433"/>
                </a:solidFill>
                <a:cs typeface="Calibri"/>
              </a:rPr>
              <a:t>topic</a:t>
            </a:r>
            <a:r>
              <a:rPr lang="de-DE" sz="1200" b="1" dirty="0">
                <a:solidFill>
                  <a:srgbClr val="343433"/>
                </a:solidFill>
                <a:cs typeface="Calibri"/>
              </a:rPr>
              <a:t> </a:t>
            </a:r>
            <a:r>
              <a:rPr lang="de-DE" sz="1200" b="1" dirty="0" err="1">
                <a:solidFill>
                  <a:srgbClr val="343433"/>
                </a:solidFill>
                <a:cs typeface="Calibri"/>
              </a:rPr>
              <a:t>keywords</a:t>
            </a:r>
            <a:endParaRPr lang="de-DE">
              <a:solidFill>
                <a:srgbClr val="343433"/>
              </a:solidFill>
              <a:cs typeface="Calibri"/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834F6E1-E4AB-CB5A-5F7F-EA2B1E0803FF}"/>
              </a:ext>
            </a:extLst>
          </p:cNvPr>
          <p:cNvSpPr txBox="1"/>
          <p:nvPr/>
        </p:nvSpPr>
        <p:spPr>
          <a:xfrm>
            <a:off x="6348465" y="4028038"/>
            <a:ext cx="25063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b="1" dirty="0">
                <a:solidFill>
                  <a:srgbClr val="343433"/>
                </a:solidFill>
                <a:cs typeface="Calibri"/>
              </a:rPr>
              <a:t>Create </a:t>
            </a:r>
            <a:r>
              <a:rPr lang="de-DE" sz="1200" b="1" dirty="0" err="1">
                <a:solidFill>
                  <a:srgbClr val="343433"/>
                </a:solidFill>
                <a:cs typeface="Calibri"/>
              </a:rPr>
              <a:t>timeline</a:t>
            </a:r>
            <a:r>
              <a:rPr lang="de-DE" sz="1200" b="1" dirty="0">
                <a:solidFill>
                  <a:srgbClr val="343433"/>
                </a:solidFill>
                <a:cs typeface="Calibri"/>
              </a:rPr>
              <a:t> </a:t>
            </a:r>
            <a:r>
              <a:rPr lang="de-DE" sz="1200" b="1" dirty="0" err="1">
                <a:solidFill>
                  <a:srgbClr val="343433"/>
                </a:solidFill>
                <a:cs typeface="Calibri"/>
              </a:rPr>
              <a:t>of</a:t>
            </a:r>
            <a:r>
              <a:rPr lang="de-DE" sz="1200" b="1" dirty="0">
                <a:solidFill>
                  <a:srgbClr val="343433"/>
                </a:solidFill>
                <a:cs typeface="Calibri"/>
              </a:rPr>
              <a:t> </a:t>
            </a:r>
            <a:r>
              <a:rPr lang="de-DE" sz="1200" b="1" dirty="0" err="1">
                <a:solidFill>
                  <a:srgbClr val="343433"/>
                </a:solidFill>
                <a:cs typeface="Calibri"/>
              </a:rPr>
              <a:t>sentences</a:t>
            </a:r>
            <a:r>
              <a:rPr lang="de-DE" sz="1200" b="1" dirty="0">
                <a:solidFill>
                  <a:srgbClr val="343433"/>
                </a:solidFill>
                <a:cs typeface="Calibri"/>
              </a:rPr>
              <a:t> </a:t>
            </a:r>
            <a:r>
              <a:rPr lang="de-DE" sz="1200" b="1" dirty="0" err="1">
                <a:solidFill>
                  <a:srgbClr val="343433"/>
                </a:solidFill>
                <a:cs typeface="Calibri"/>
              </a:rPr>
              <a:t>containing</a:t>
            </a:r>
            <a:r>
              <a:rPr lang="de-DE" sz="1200" b="1" dirty="0">
                <a:solidFill>
                  <a:srgbClr val="343433"/>
                </a:solidFill>
                <a:cs typeface="Calibri"/>
              </a:rPr>
              <a:t> temporal </a:t>
            </a:r>
            <a:r>
              <a:rPr lang="de-DE" sz="1200" b="1" dirty="0" err="1">
                <a:solidFill>
                  <a:srgbClr val="343433"/>
                </a:solidFill>
                <a:cs typeface="Calibri"/>
              </a:rPr>
              <a:t>expressions</a:t>
            </a:r>
            <a:r>
              <a:rPr lang="de-DE" sz="1200" b="1" dirty="0">
                <a:solidFill>
                  <a:srgbClr val="343433"/>
                </a:solidFill>
                <a:cs typeface="Calibri"/>
              </a:rPr>
              <a:t> </a:t>
            </a:r>
          </a:p>
        </p:txBody>
      </p:sp>
      <p:pic>
        <p:nvPicPr>
          <p:cNvPr id="57" name="Grafik 57">
            <a:extLst>
              <a:ext uri="{FF2B5EF4-FFF2-40B4-BE49-F238E27FC236}">
                <a16:creationId xmlns:a16="http://schemas.microsoft.com/office/drawing/2014/main" id="{32E909E4-6126-D1E4-432F-C90DCDA94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798" y="789772"/>
            <a:ext cx="2743200" cy="1828800"/>
          </a:xfrm>
          <a:prstGeom prst="rect">
            <a:avLst/>
          </a:prstGeom>
        </p:spPr>
      </p:pic>
      <p:pic>
        <p:nvPicPr>
          <p:cNvPr id="5" name="Grafik 6">
            <a:extLst>
              <a:ext uri="{FF2B5EF4-FFF2-40B4-BE49-F238E27FC236}">
                <a16:creationId xmlns:a16="http://schemas.microsoft.com/office/drawing/2014/main" id="{8B8455D6-AC27-A8E3-5E71-C8392078C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62" y="2998312"/>
            <a:ext cx="1843088" cy="1268568"/>
          </a:xfrm>
          <a:prstGeom prst="rect">
            <a:avLst/>
          </a:prstGeom>
        </p:spPr>
      </p:pic>
      <p:sp>
        <p:nvSpPr>
          <p:cNvPr id="59" name="Fußzeilenplatzhalter 1">
            <a:extLst>
              <a:ext uri="{FF2B5EF4-FFF2-40B4-BE49-F238E27FC236}">
                <a16:creationId xmlns:a16="http://schemas.microsoft.com/office/drawing/2014/main" id="{C135AC85-4297-0C86-4FC9-DACE1EEB5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de-DE" dirty="0"/>
              <a:t>Innsbruck I Regev </a:t>
            </a:r>
            <a:r>
              <a:rPr lang="en-US" dirty="0" err="1"/>
              <a:t>Juwal</a:t>
            </a:r>
            <a:r>
              <a:rPr lang="de-DE" dirty="0"/>
              <a:t> I 02.05.2023</a:t>
            </a:r>
          </a:p>
        </p:txBody>
      </p:sp>
    </p:spTree>
    <p:extLst>
      <p:ext uri="{BB962C8B-B14F-4D97-AF65-F5344CB8AC3E}">
        <p14:creationId xmlns:p14="http://schemas.microsoft.com/office/powerpoint/2010/main" val="3780210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E3B32D19-01C0-B7A0-9B29-40BBBE336E51}"/>
              </a:ext>
            </a:extLst>
          </p:cNvPr>
          <p:cNvSpPr/>
          <p:nvPr/>
        </p:nvSpPr>
        <p:spPr>
          <a:xfrm>
            <a:off x="260102" y="2819972"/>
            <a:ext cx="5755537" cy="162111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61809DFF-6A26-BE44-D32E-92742E86D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551" y="63549"/>
            <a:ext cx="8149470" cy="586978"/>
          </a:xfrm>
        </p:spPr>
        <p:txBody>
          <a:bodyPr/>
          <a:lstStyle/>
          <a:p>
            <a:r>
              <a:rPr lang="en-US" sz="2800" b="1" dirty="0">
                <a:cs typeface="Calibri"/>
              </a:rPr>
              <a:t>System - Overview</a:t>
            </a:r>
            <a:endParaRPr lang="en-US" sz="2800" b="1" dirty="0"/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A2286596-60BA-A203-35AD-82AB7562F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4" y="1326831"/>
            <a:ext cx="957264" cy="957264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7D953CE2-4294-8477-7D6C-6730A4ABEC3F}"/>
              </a:ext>
            </a:extLst>
          </p:cNvPr>
          <p:cNvSpPr/>
          <p:nvPr/>
        </p:nvSpPr>
        <p:spPr>
          <a:xfrm>
            <a:off x="1532732" y="1668419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FC87C98C-A8BE-FDE7-801A-9A42569D4EDA}"/>
              </a:ext>
            </a:extLst>
          </p:cNvPr>
          <p:cNvGrpSpPr/>
          <p:nvPr/>
        </p:nvGrpSpPr>
        <p:grpSpPr>
          <a:xfrm>
            <a:off x="1874989" y="1505183"/>
            <a:ext cx="942976" cy="534600"/>
            <a:chOff x="1874989" y="1505183"/>
            <a:chExt cx="942976" cy="534600"/>
          </a:xfrm>
        </p:grpSpPr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7C9CD6FE-B5D8-5F07-93CA-8DA522EAA88B}"/>
                </a:ext>
              </a:extLst>
            </p:cNvPr>
            <p:cNvSpPr/>
            <p:nvPr/>
          </p:nvSpPr>
          <p:spPr>
            <a:xfrm>
              <a:off x="1874990" y="1505183"/>
              <a:ext cx="942975" cy="428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B8E6672B-80FA-EEBB-DCFB-35EC15C78471}"/>
                </a:ext>
              </a:extLst>
            </p:cNvPr>
            <p:cNvSpPr/>
            <p:nvPr/>
          </p:nvSpPr>
          <p:spPr>
            <a:xfrm>
              <a:off x="1874990" y="1605196"/>
              <a:ext cx="681975" cy="428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112E8FBD-3396-56FE-E332-F290E4FF7C65}"/>
                </a:ext>
              </a:extLst>
            </p:cNvPr>
            <p:cNvSpPr/>
            <p:nvPr/>
          </p:nvSpPr>
          <p:spPr>
            <a:xfrm>
              <a:off x="1874990" y="1704421"/>
              <a:ext cx="870975" cy="428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19A2FF36-6A2D-B2BA-5651-90BE1E40A571}"/>
                </a:ext>
              </a:extLst>
            </p:cNvPr>
            <p:cNvSpPr/>
            <p:nvPr/>
          </p:nvSpPr>
          <p:spPr>
            <a:xfrm>
              <a:off x="1874989" y="1793182"/>
              <a:ext cx="236475" cy="428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12411003-EBE4-0C64-BF06-A19239F7DB50}"/>
                </a:ext>
              </a:extLst>
            </p:cNvPr>
            <p:cNvSpPr/>
            <p:nvPr/>
          </p:nvSpPr>
          <p:spPr>
            <a:xfrm>
              <a:off x="1874989" y="1897696"/>
              <a:ext cx="735975" cy="428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25B6464B-9387-5288-818B-9BC56F491428}"/>
                </a:ext>
              </a:extLst>
            </p:cNvPr>
            <p:cNvSpPr/>
            <p:nvPr/>
          </p:nvSpPr>
          <p:spPr>
            <a:xfrm>
              <a:off x="1874989" y="1996921"/>
              <a:ext cx="488475" cy="428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D4E898E4-98DF-238E-7C5F-04020484C397}"/>
              </a:ext>
            </a:extLst>
          </p:cNvPr>
          <p:cNvGrpSpPr/>
          <p:nvPr/>
        </p:nvGrpSpPr>
        <p:grpSpPr>
          <a:xfrm>
            <a:off x="6458652" y="1166947"/>
            <a:ext cx="942976" cy="1304375"/>
            <a:chOff x="6458652" y="1166947"/>
            <a:chExt cx="942976" cy="1304375"/>
          </a:xfrm>
        </p:grpSpPr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6E5FAD77-52D3-8371-2628-97CD1019031F}"/>
                </a:ext>
              </a:extLst>
            </p:cNvPr>
            <p:cNvSpPr/>
            <p:nvPr/>
          </p:nvSpPr>
          <p:spPr>
            <a:xfrm>
              <a:off x="6458653" y="1166947"/>
              <a:ext cx="942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4C4E05E7-16BC-E3C0-E517-B0E9B56375E3}"/>
                </a:ext>
              </a:extLst>
            </p:cNvPr>
            <p:cNvSpPr/>
            <p:nvPr/>
          </p:nvSpPr>
          <p:spPr>
            <a:xfrm>
              <a:off x="6458653" y="1266960"/>
              <a:ext cx="681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5BDB9199-3DD6-938C-8084-E841EACF8051}"/>
                </a:ext>
              </a:extLst>
            </p:cNvPr>
            <p:cNvSpPr/>
            <p:nvPr/>
          </p:nvSpPr>
          <p:spPr>
            <a:xfrm>
              <a:off x="6458653" y="1366185"/>
              <a:ext cx="870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7EF283B2-B232-3A91-C188-206FE27DA03B}"/>
                </a:ext>
              </a:extLst>
            </p:cNvPr>
            <p:cNvSpPr/>
            <p:nvPr/>
          </p:nvSpPr>
          <p:spPr>
            <a:xfrm>
              <a:off x="6458652" y="1454946"/>
              <a:ext cx="2364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E51317E3-5901-73BF-D349-A54D92F38857}"/>
                </a:ext>
              </a:extLst>
            </p:cNvPr>
            <p:cNvSpPr/>
            <p:nvPr/>
          </p:nvSpPr>
          <p:spPr>
            <a:xfrm>
              <a:off x="6458652" y="1559460"/>
              <a:ext cx="735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4850C1B3-A1CC-17C4-D1D6-D57742A85C1E}"/>
                </a:ext>
              </a:extLst>
            </p:cNvPr>
            <p:cNvSpPr/>
            <p:nvPr/>
          </p:nvSpPr>
          <p:spPr>
            <a:xfrm>
              <a:off x="6458652" y="1658685"/>
              <a:ext cx="4884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: abgerundete Ecken 20">
              <a:extLst>
                <a:ext uri="{FF2B5EF4-FFF2-40B4-BE49-F238E27FC236}">
                  <a16:creationId xmlns:a16="http://schemas.microsoft.com/office/drawing/2014/main" id="{8D4030A4-9E8B-9AF9-F3A4-63F1F4E8513A}"/>
                </a:ext>
              </a:extLst>
            </p:cNvPr>
            <p:cNvSpPr/>
            <p:nvPr/>
          </p:nvSpPr>
          <p:spPr>
            <a:xfrm>
              <a:off x="6458653" y="1936722"/>
              <a:ext cx="9429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8BFD9B61-14EF-4C58-14AB-4A7C998349C1}"/>
                </a:ext>
              </a:extLst>
            </p:cNvPr>
            <p:cNvSpPr/>
            <p:nvPr/>
          </p:nvSpPr>
          <p:spPr>
            <a:xfrm>
              <a:off x="6458653" y="2036735"/>
              <a:ext cx="6819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FDBB5A5B-1CBB-BD74-1E19-55BA01FDA5B9}"/>
                </a:ext>
              </a:extLst>
            </p:cNvPr>
            <p:cNvSpPr/>
            <p:nvPr/>
          </p:nvSpPr>
          <p:spPr>
            <a:xfrm>
              <a:off x="6458653" y="2135960"/>
              <a:ext cx="8709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A6C07BCB-3438-3645-09BF-9E696E9B7B81}"/>
                </a:ext>
              </a:extLst>
            </p:cNvPr>
            <p:cNvSpPr/>
            <p:nvPr/>
          </p:nvSpPr>
          <p:spPr>
            <a:xfrm>
              <a:off x="6458652" y="2224721"/>
              <a:ext cx="2364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8B957DA1-19F5-7C4E-4E40-2941898695F9}"/>
                </a:ext>
              </a:extLst>
            </p:cNvPr>
            <p:cNvSpPr/>
            <p:nvPr/>
          </p:nvSpPr>
          <p:spPr>
            <a:xfrm>
              <a:off x="6458652" y="2329235"/>
              <a:ext cx="7359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56E72CF2-E896-9522-B298-47FFD747195E}"/>
                </a:ext>
              </a:extLst>
            </p:cNvPr>
            <p:cNvSpPr/>
            <p:nvPr/>
          </p:nvSpPr>
          <p:spPr>
            <a:xfrm>
              <a:off x="6458652" y="2428460"/>
              <a:ext cx="488475" cy="42862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3C2E642A-E9FF-97D2-A3C2-546A15BBE0A8}"/>
              </a:ext>
            </a:extLst>
          </p:cNvPr>
          <p:cNvSpPr/>
          <p:nvPr/>
        </p:nvSpPr>
        <p:spPr>
          <a:xfrm>
            <a:off x="2932323" y="1662587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6A3E84AC-F0DB-2D73-6075-12BD9608A22A}"/>
              </a:ext>
            </a:extLst>
          </p:cNvPr>
          <p:cNvSpPr/>
          <p:nvPr/>
        </p:nvSpPr>
        <p:spPr>
          <a:xfrm>
            <a:off x="6122226" y="1720903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3ABAC564-B27A-A720-82F2-D39C19F0ED02}"/>
              </a:ext>
            </a:extLst>
          </p:cNvPr>
          <p:cNvGrpSpPr/>
          <p:nvPr/>
        </p:nvGrpSpPr>
        <p:grpSpPr>
          <a:xfrm>
            <a:off x="7822775" y="1543489"/>
            <a:ext cx="942976" cy="534601"/>
            <a:chOff x="7822775" y="1543489"/>
            <a:chExt cx="942976" cy="534601"/>
          </a:xfrm>
        </p:grpSpPr>
        <p:sp>
          <p:nvSpPr>
            <p:cNvPr id="29" name="Rechteck: abgerundete Ecken 28">
              <a:extLst>
                <a:ext uri="{FF2B5EF4-FFF2-40B4-BE49-F238E27FC236}">
                  <a16:creationId xmlns:a16="http://schemas.microsoft.com/office/drawing/2014/main" id="{46287EC7-9029-13B5-26AC-95AFDD664707}"/>
                </a:ext>
              </a:extLst>
            </p:cNvPr>
            <p:cNvSpPr/>
            <p:nvPr/>
          </p:nvSpPr>
          <p:spPr>
            <a:xfrm>
              <a:off x="7822776" y="1543489"/>
              <a:ext cx="942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70C07BF5-3F24-E358-640B-F0E06133F15D}"/>
                </a:ext>
              </a:extLst>
            </p:cNvPr>
            <p:cNvSpPr/>
            <p:nvPr/>
          </p:nvSpPr>
          <p:spPr>
            <a:xfrm>
              <a:off x="7822776" y="1643503"/>
              <a:ext cx="681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0C2A9789-40A1-4E0C-3C2B-4477448ADF90}"/>
                </a:ext>
              </a:extLst>
            </p:cNvPr>
            <p:cNvSpPr/>
            <p:nvPr/>
          </p:nvSpPr>
          <p:spPr>
            <a:xfrm>
              <a:off x="7822776" y="1742727"/>
              <a:ext cx="870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BD17B936-ECF8-6B5D-EA7A-A8FAFFC80F93}"/>
                </a:ext>
              </a:extLst>
            </p:cNvPr>
            <p:cNvSpPr/>
            <p:nvPr/>
          </p:nvSpPr>
          <p:spPr>
            <a:xfrm>
              <a:off x="7822775" y="1831489"/>
              <a:ext cx="2364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: abgerundete Ecken 32">
              <a:extLst>
                <a:ext uri="{FF2B5EF4-FFF2-40B4-BE49-F238E27FC236}">
                  <a16:creationId xmlns:a16="http://schemas.microsoft.com/office/drawing/2014/main" id="{8C781D35-2499-B7F3-599F-082BF8F8C3FF}"/>
                </a:ext>
              </a:extLst>
            </p:cNvPr>
            <p:cNvSpPr/>
            <p:nvPr/>
          </p:nvSpPr>
          <p:spPr>
            <a:xfrm>
              <a:off x="7822775" y="1936002"/>
              <a:ext cx="7359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4368D890-C759-BC9C-EA18-FB13D3361DD6}"/>
                </a:ext>
              </a:extLst>
            </p:cNvPr>
            <p:cNvSpPr/>
            <p:nvPr/>
          </p:nvSpPr>
          <p:spPr>
            <a:xfrm>
              <a:off x="7822775" y="2035228"/>
              <a:ext cx="488475" cy="42862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8CD12D89-A47B-3468-317C-F951A85B4DA8}"/>
              </a:ext>
            </a:extLst>
          </p:cNvPr>
          <p:cNvSpPr/>
          <p:nvPr/>
        </p:nvSpPr>
        <p:spPr>
          <a:xfrm>
            <a:off x="2583277" y="3425744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B5CD99D2-A6E8-6064-30E5-32F8502C5127}"/>
              </a:ext>
            </a:extLst>
          </p:cNvPr>
          <p:cNvSpPr txBox="1"/>
          <p:nvPr/>
        </p:nvSpPr>
        <p:spPr>
          <a:xfrm>
            <a:off x="2821412" y="3220752"/>
            <a:ext cx="425958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 dirty="0">
                <a:solidFill>
                  <a:srgbClr val="C00000"/>
                </a:solidFill>
                <a:cs typeface="Calibri"/>
              </a:rPr>
              <a:t>Topic 1: </a:t>
            </a:r>
            <a:r>
              <a:rPr lang="de-DE" sz="1200" b="1" dirty="0" err="1">
                <a:solidFill>
                  <a:srgbClr val="C00000"/>
                </a:solidFill>
                <a:cs typeface="Calibri"/>
              </a:rPr>
              <a:t>spacex</a:t>
            </a:r>
            <a:r>
              <a:rPr lang="de-DE" sz="1200" b="1" dirty="0">
                <a:solidFill>
                  <a:srgbClr val="C00000"/>
                </a:solidFill>
                <a:cs typeface="Calibri"/>
              </a:rPr>
              <a:t> – launch - rocket - </a:t>
            </a:r>
            <a:r>
              <a:rPr lang="de-DE" sz="1200" b="1" dirty="0" err="1">
                <a:solidFill>
                  <a:srgbClr val="C00000"/>
                </a:solidFill>
                <a:cs typeface="Calibri"/>
              </a:rPr>
              <a:t>starship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FBA3C8E1-CF1A-DAC9-D2D5-ABB805A7FE60}"/>
              </a:ext>
            </a:extLst>
          </p:cNvPr>
          <p:cNvSpPr txBox="1"/>
          <p:nvPr/>
        </p:nvSpPr>
        <p:spPr>
          <a:xfrm>
            <a:off x="2821412" y="3436969"/>
            <a:ext cx="425958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 dirty="0">
                <a:solidFill>
                  <a:srgbClr val="FFFF00"/>
                </a:solidFill>
                <a:cs typeface="Calibri"/>
              </a:rPr>
              <a:t>Topic 2: </a:t>
            </a:r>
            <a:r>
              <a:rPr lang="de-DE" sz="1200" b="1" dirty="0" err="1">
                <a:solidFill>
                  <a:srgbClr val="FFFF00"/>
                </a:solidFill>
                <a:cs typeface="Calibri"/>
              </a:rPr>
              <a:t>elon</a:t>
            </a:r>
            <a:r>
              <a:rPr lang="de-DE" sz="1200" b="1" dirty="0">
                <a:solidFill>
                  <a:srgbClr val="FFFF00"/>
                </a:solidFill>
                <a:cs typeface="Calibri"/>
              </a:rPr>
              <a:t> – </a:t>
            </a:r>
            <a:r>
              <a:rPr lang="de-DE" sz="1200" b="1" dirty="0" err="1">
                <a:solidFill>
                  <a:srgbClr val="FFFF00"/>
                </a:solidFill>
                <a:cs typeface="Calibri"/>
              </a:rPr>
              <a:t>visit</a:t>
            </a:r>
            <a:r>
              <a:rPr lang="de-DE" sz="1200" b="1" dirty="0">
                <a:solidFill>
                  <a:srgbClr val="FFFF00"/>
                </a:solidFill>
                <a:cs typeface="Calibri"/>
              </a:rPr>
              <a:t> - </a:t>
            </a:r>
            <a:r>
              <a:rPr lang="de-DE" sz="1200" b="1" dirty="0" err="1">
                <a:solidFill>
                  <a:srgbClr val="FFFF00"/>
                </a:solidFill>
                <a:cs typeface="Calibri"/>
              </a:rPr>
              <a:t>china</a:t>
            </a:r>
            <a:r>
              <a:rPr lang="de-DE" sz="1200" b="1" dirty="0">
                <a:solidFill>
                  <a:srgbClr val="FFFF00"/>
                </a:solidFill>
                <a:cs typeface="Calibri"/>
              </a:rPr>
              <a:t> - </a:t>
            </a:r>
            <a:r>
              <a:rPr lang="de-DE" sz="1200" b="1" dirty="0" err="1">
                <a:solidFill>
                  <a:srgbClr val="FFFF00"/>
                </a:solidFill>
                <a:cs typeface="Calibri"/>
              </a:rPr>
              <a:t>april</a:t>
            </a:r>
            <a:endParaRPr lang="de-DE" sz="1200" b="1" dirty="0">
              <a:solidFill>
                <a:srgbClr val="FFFF00"/>
              </a:solidFill>
              <a:cs typeface="Calibri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DC16BE95-FF45-CF1C-8666-30D88F6ECE5A}"/>
              </a:ext>
            </a:extLst>
          </p:cNvPr>
          <p:cNvSpPr txBox="1"/>
          <p:nvPr/>
        </p:nvSpPr>
        <p:spPr>
          <a:xfrm>
            <a:off x="2822841" y="3666998"/>
            <a:ext cx="425958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 dirty="0">
                <a:solidFill>
                  <a:srgbClr val="0070C0"/>
                </a:solidFill>
                <a:cs typeface="Calibri"/>
              </a:rPr>
              <a:t>Topic 3: </a:t>
            </a:r>
            <a:r>
              <a:rPr lang="de-DE" sz="1200" b="1" dirty="0" err="1">
                <a:solidFill>
                  <a:srgbClr val="0070C0"/>
                </a:solidFill>
                <a:cs typeface="Calibri"/>
              </a:rPr>
              <a:t>twitter</a:t>
            </a:r>
            <a:r>
              <a:rPr lang="de-DE" sz="1200" b="1" dirty="0">
                <a:solidFill>
                  <a:srgbClr val="0070C0"/>
                </a:solidFill>
                <a:cs typeface="Calibri"/>
              </a:rPr>
              <a:t> – open source - code - release</a:t>
            </a:r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66DAB76A-1141-FD4C-E362-97C1A2F910D1}"/>
              </a:ext>
            </a:extLst>
          </p:cNvPr>
          <p:cNvSpPr/>
          <p:nvPr/>
        </p:nvSpPr>
        <p:spPr>
          <a:xfrm>
            <a:off x="5731918" y="3447310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9" name="Grafik 49">
            <a:extLst>
              <a:ext uri="{FF2B5EF4-FFF2-40B4-BE49-F238E27FC236}">
                <a16:creationId xmlns:a16="http://schemas.microsoft.com/office/drawing/2014/main" id="{DC170252-38DA-BE9F-AAEC-DAC61182B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979" y="2823197"/>
            <a:ext cx="2743199" cy="1199869"/>
          </a:xfrm>
          <a:prstGeom prst="rect">
            <a:avLst/>
          </a:prstGeom>
        </p:spPr>
      </p:pic>
      <p:sp>
        <p:nvSpPr>
          <p:cNvPr id="50" name="Pfeil: nach rechts 49">
            <a:extLst>
              <a:ext uri="{FF2B5EF4-FFF2-40B4-BE49-F238E27FC236}">
                <a16:creationId xmlns:a16="http://schemas.microsoft.com/office/drawing/2014/main" id="{A3D9F568-A2BE-BC36-B29E-E848D10AFA97}"/>
              </a:ext>
            </a:extLst>
          </p:cNvPr>
          <p:cNvSpPr/>
          <p:nvPr/>
        </p:nvSpPr>
        <p:spPr>
          <a:xfrm>
            <a:off x="7470103" y="1677771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C2A74DFD-A122-17AE-1430-77BBB0E3BDCF}"/>
              </a:ext>
            </a:extLst>
          </p:cNvPr>
          <p:cNvSpPr txBox="1"/>
          <p:nvPr/>
        </p:nvSpPr>
        <p:spPr>
          <a:xfrm>
            <a:off x="430694" y="737152"/>
            <a:ext cx="19049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b="1" dirty="0">
                <a:solidFill>
                  <a:srgbClr val="EB8B2D"/>
                </a:solidFill>
                <a:cs typeface="Calibri"/>
              </a:rPr>
              <a:t>Query: Elon Musk</a:t>
            </a:r>
            <a:endParaRPr lang="de-DE" sz="1200" dirty="0"/>
          </a:p>
        </p:txBody>
      </p:sp>
      <p:sp>
        <p:nvSpPr>
          <p:cNvPr id="52" name="Pfeil: nach rechts 51">
            <a:extLst>
              <a:ext uri="{FF2B5EF4-FFF2-40B4-BE49-F238E27FC236}">
                <a16:creationId xmlns:a16="http://schemas.microsoft.com/office/drawing/2014/main" id="{B1BA73B7-A252-A1F7-C3B7-95B2C4511CD1}"/>
              </a:ext>
            </a:extLst>
          </p:cNvPr>
          <p:cNvSpPr/>
          <p:nvPr/>
        </p:nvSpPr>
        <p:spPr>
          <a:xfrm rot="5400000">
            <a:off x="870123" y="1088636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Pfeil: nach rechts 34">
            <a:extLst>
              <a:ext uri="{FF2B5EF4-FFF2-40B4-BE49-F238E27FC236}">
                <a16:creationId xmlns:a16="http://schemas.microsoft.com/office/drawing/2014/main" id="{149101C7-B76F-C2AA-AF02-1CACD19EBA41}"/>
              </a:ext>
            </a:extLst>
          </p:cNvPr>
          <p:cNvSpPr/>
          <p:nvPr/>
        </p:nvSpPr>
        <p:spPr>
          <a:xfrm>
            <a:off x="289193" y="3446861"/>
            <a:ext cx="229621" cy="187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DBBEDA2-3BB3-3B66-97FF-EB1A12F6454B}"/>
              </a:ext>
            </a:extLst>
          </p:cNvPr>
          <p:cNvSpPr txBox="1"/>
          <p:nvPr/>
        </p:nvSpPr>
        <p:spPr>
          <a:xfrm>
            <a:off x="161896" y="2293143"/>
            <a:ext cx="145973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b="1" dirty="0" err="1">
                <a:solidFill>
                  <a:srgbClr val="343433"/>
                </a:solidFill>
                <a:cs typeface="Calibri"/>
              </a:rPr>
              <a:t>download</a:t>
            </a:r>
            <a:r>
              <a:rPr lang="de-DE" sz="1200" b="1" dirty="0">
                <a:solidFill>
                  <a:srgbClr val="343433"/>
                </a:solidFill>
                <a:cs typeface="Calibri"/>
              </a:rPr>
              <a:t> </a:t>
            </a:r>
            <a:r>
              <a:rPr lang="de-DE" sz="1200" b="1" dirty="0" err="1">
                <a:solidFill>
                  <a:srgbClr val="343433"/>
                </a:solidFill>
                <a:cs typeface="Calibri"/>
              </a:rPr>
              <a:t>articles</a:t>
            </a:r>
            <a:endParaRPr lang="de-DE" sz="1200" b="1" dirty="0">
              <a:solidFill>
                <a:srgbClr val="343433"/>
              </a:solidFill>
              <a:cs typeface="Calibri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BE437D3B-2D88-C862-C2F6-3181176357D7}"/>
              </a:ext>
            </a:extLst>
          </p:cNvPr>
          <p:cNvSpPr txBox="1"/>
          <p:nvPr/>
        </p:nvSpPr>
        <p:spPr>
          <a:xfrm>
            <a:off x="1555615" y="2285999"/>
            <a:ext cx="145973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b="1" dirty="0" err="1">
                <a:solidFill>
                  <a:srgbClr val="343433"/>
                </a:solidFill>
                <a:cs typeface="Calibri"/>
              </a:rPr>
              <a:t>extract</a:t>
            </a:r>
            <a:r>
              <a:rPr lang="de-DE" sz="1200" b="1" dirty="0">
                <a:solidFill>
                  <a:srgbClr val="343433"/>
                </a:solidFill>
                <a:cs typeface="Calibri"/>
              </a:rPr>
              <a:t> </a:t>
            </a:r>
            <a:r>
              <a:rPr lang="de-DE" sz="1200" b="1" dirty="0" err="1">
                <a:solidFill>
                  <a:srgbClr val="343433"/>
                </a:solidFill>
                <a:cs typeface="Calibri"/>
              </a:rPr>
              <a:t>sentences</a:t>
            </a:r>
            <a:endParaRPr lang="de-DE" dirty="0" err="1">
              <a:solidFill>
                <a:srgbClr val="343433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A1B75D5-61F9-2C12-177A-B9CD49E73438}"/>
              </a:ext>
            </a:extLst>
          </p:cNvPr>
          <p:cNvSpPr txBox="1"/>
          <p:nvPr/>
        </p:nvSpPr>
        <p:spPr>
          <a:xfrm>
            <a:off x="3917872" y="2575191"/>
            <a:ext cx="145973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b="1" dirty="0" err="1">
                <a:solidFill>
                  <a:srgbClr val="343433"/>
                </a:solidFill>
                <a:cs typeface="Calibri"/>
              </a:rPr>
              <a:t>classify</a:t>
            </a:r>
            <a:r>
              <a:rPr lang="de-DE" sz="1200" b="1" dirty="0">
                <a:solidFill>
                  <a:srgbClr val="343433"/>
                </a:solidFill>
                <a:cs typeface="Calibri"/>
              </a:rPr>
              <a:t> sentences</a:t>
            </a:r>
            <a:endParaRPr lang="de-DE" dirty="0">
              <a:solidFill>
                <a:srgbClr val="343433"/>
              </a:solidFill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3E5B0FFC-AB8D-DE9C-6659-AE64B74EC8BB}"/>
              </a:ext>
            </a:extLst>
          </p:cNvPr>
          <p:cNvSpPr txBox="1"/>
          <p:nvPr/>
        </p:nvSpPr>
        <p:spPr>
          <a:xfrm>
            <a:off x="7580980" y="2224028"/>
            <a:ext cx="145973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b="1" dirty="0" err="1">
                <a:solidFill>
                  <a:srgbClr val="343433"/>
                </a:solidFill>
                <a:cs typeface="Calibri"/>
              </a:rPr>
              <a:t>take</a:t>
            </a:r>
            <a:r>
              <a:rPr lang="de-DE" sz="1200" b="1" dirty="0">
                <a:solidFill>
                  <a:srgbClr val="343433"/>
                </a:solidFill>
                <a:cs typeface="Calibri"/>
              </a:rPr>
              <a:t> positives</a:t>
            </a:r>
            <a:endParaRPr lang="de-DE">
              <a:solidFill>
                <a:srgbClr val="343433"/>
              </a:solidFill>
              <a:cs typeface="Calibri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0282323C-AEB7-F82B-B264-017D8024CD34}"/>
              </a:ext>
            </a:extLst>
          </p:cNvPr>
          <p:cNvSpPr txBox="1"/>
          <p:nvPr/>
        </p:nvSpPr>
        <p:spPr>
          <a:xfrm>
            <a:off x="378702" y="4213949"/>
            <a:ext cx="25063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b="1" dirty="0" err="1">
                <a:solidFill>
                  <a:srgbClr val="343433"/>
                </a:solidFill>
                <a:cs typeface="Calibri"/>
              </a:rPr>
              <a:t>cluster</a:t>
            </a:r>
            <a:r>
              <a:rPr lang="de-DE" sz="1200" b="1" dirty="0">
                <a:solidFill>
                  <a:srgbClr val="343433"/>
                </a:solidFill>
                <a:cs typeface="Calibri"/>
              </a:rPr>
              <a:t> </a:t>
            </a:r>
            <a:r>
              <a:rPr lang="de-DE" sz="1200" b="1" dirty="0" err="1">
                <a:solidFill>
                  <a:srgbClr val="343433"/>
                </a:solidFill>
                <a:cs typeface="Calibri"/>
              </a:rPr>
              <a:t>future</a:t>
            </a:r>
            <a:r>
              <a:rPr lang="de-DE" sz="1200" b="1" dirty="0">
                <a:solidFill>
                  <a:srgbClr val="343433"/>
                </a:solidFill>
                <a:cs typeface="Calibri"/>
              </a:rPr>
              <a:t> </a:t>
            </a:r>
            <a:r>
              <a:rPr lang="de-DE" sz="1200" b="1" dirty="0" err="1">
                <a:solidFill>
                  <a:srgbClr val="343433"/>
                </a:solidFill>
                <a:cs typeface="Calibri"/>
              </a:rPr>
              <a:t>related</a:t>
            </a:r>
            <a:r>
              <a:rPr lang="de-DE" sz="1200" b="1" dirty="0">
                <a:solidFill>
                  <a:srgbClr val="343433"/>
                </a:solidFill>
                <a:cs typeface="Calibri"/>
              </a:rPr>
              <a:t> </a:t>
            </a:r>
            <a:r>
              <a:rPr lang="de-DE" sz="1200" b="1" dirty="0" err="1">
                <a:solidFill>
                  <a:srgbClr val="343433"/>
                </a:solidFill>
                <a:cs typeface="Calibri"/>
              </a:rPr>
              <a:t>sentences</a:t>
            </a:r>
            <a:r>
              <a:rPr lang="de-DE" sz="1200" b="1" dirty="0">
                <a:solidFill>
                  <a:srgbClr val="343433"/>
                </a:solidFill>
                <a:cs typeface="Calibri"/>
              </a:rPr>
              <a:t> 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4567322E-386F-80DC-76D2-4E40F4211155}"/>
              </a:ext>
            </a:extLst>
          </p:cNvPr>
          <p:cNvSpPr txBox="1"/>
          <p:nvPr/>
        </p:nvSpPr>
        <p:spPr>
          <a:xfrm>
            <a:off x="2933238" y="4213949"/>
            <a:ext cx="25063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b="1" dirty="0" err="1">
                <a:solidFill>
                  <a:srgbClr val="343433"/>
                </a:solidFill>
                <a:cs typeface="Calibri"/>
              </a:rPr>
              <a:t>extract</a:t>
            </a:r>
            <a:r>
              <a:rPr lang="de-DE" sz="1200" b="1" dirty="0">
                <a:solidFill>
                  <a:srgbClr val="343433"/>
                </a:solidFill>
                <a:cs typeface="Calibri"/>
              </a:rPr>
              <a:t> </a:t>
            </a:r>
            <a:r>
              <a:rPr lang="de-DE" sz="1200" b="1" dirty="0" err="1">
                <a:solidFill>
                  <a:srgbClr val="343433"/>
                </a:solidFill>
                <a:cs typeface="Calibri"/>
              </a:rPr>
              <a:t>topic</a:t>
            </a:r>
            <a:r>
              <a:rPr lang="de-DE" sz="1200" b="1" dirty="0">
                <a:solidFill>
                  <a:srgbClr val="343433"/>
                </a:solidFill>
                <a:cs typeface="Calibri"/>
              </a:rPr>
              <a:t> </a:t>
            </a:r>
            <a:r>
              <a:rPr lang="de-DE" sz="1200" b="1" dirty="0" err="1">
                <a:solidFill>
                  <a:srgbClr val="343433"/>
                </a:solidFill>
                <a:cs typeface="Calibri"/>
              </a:rPr>
              <a:t>keywords</a:t>
            </a:r>
            <a:endParaRPr lang="de-DE">
              <a:solidFill>
                <a:srgbClr val="343433"/>
              </a:solidFill>
              <a:cs typeface="Calibri"/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834F6E1-E4AB-CB5A-5F7F-EA2B1E0803FF}"/>
              </a:ext>
            </a:extLst>
          </p:cNvPr>
          <p:cNvSpPr txBox="1"/>
          <p:nvPr/>
        </p:nvSpPr>
        <p:spPr>
          <a:xfrm>
            <a:off x="6348465" y="4028038"/>
            <a:ext cx="25063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b="1" dirty="0">
                <a:solidFill>
                  <a:srgbClr val="343433"/>
                </a:solidFill>
                <a:cs typeface="Calibri"/>
              </a:rPr>
              <a:t>Create </a:t>
            </a:r>
            <a:r>
              <a:rPr lang="de-DE" sz="1200" b="1" dirty="0" err="1">
                <a:solidFill>
                  <a:srgbClr val="343433"/>
                </a:solidFill>
                <a:cs typeface="Calibri"/>
              </a:rPr>
              <a:t>timeline</a:t>
            </a:r>
            <a:r>
              <a:rPr lang="de-DE" sz="1200" b="1" dirty="0">
                <a:solidFill>
                  <a:srgbClr val="343433"/>
                </a:solidFill>
                <a:cs typeface="Calibri"/>
              </a:rPr>
              <a:t> </a:t>
            </a:r>
            <a:r>
              <a:rPr lang="de-DE" sz="1200" b="1" dirty="0" err="1">
                <a:solidFill>
                  <a:srgbClr val="343433"/>
                </a:solidFill>
                <a:cs typeface="Calibri"/>
              </a:rPr>
              <a:t>of</a:t>
            </a:r>
            <a:r>
              <a:rPr lang="de-DE" sz="1200" b="1" dirty="0">
                <a:solidFill>
                  <a:srgbClr val="343433"/>
                </a:solidFill>
                <a:cs typeface="Calibri"/>
              </a:rPr>
              <a:t> </a:t>
            </a:r>
            <a:r>
              <a:rPr lang="de-DE" sz="1200" b="1" dirty="0" err="1">
                <a:solidFill>
                  <a:srgbClr val="343433"/>
                </a:solidFill>
                <a:cs typeface="Calibri"/>
              </a:rPr>
              <a:t>sentences</a:t>
            </a:r>
            <a:r>
              <a:rPr lang="de-DE" sz="1200" b="1" dirty="0">
                <a:solidFill>
                  <a:srgbClr val="343433"/>
                </a:solidFill>
                <a:cs typeface="Calibri"/>
              </a:rPr>
              <a:t> </a:t>
            </a:r>
            <a:r>
              <a:rPr lang="de-DE" sz="1200" b="1" dirty="0" err="1">
                <a:solidFill>
                  <a:srgbClr val="343433"/>
                </a:solidFill>
                <a:cs typeface="Calibri"/>
              </a:rPr>
              <a:t>containing</a:t>
            </a:r>
            <a:r>
              <a:rPr lang="de-DE" sz="1200" b="1" dirty="0">
                <a:solidFill>
                  <a:srgbClr val="343433"/>
                </a:solidFill>
                <a:cs typeface="Calibri"/>
              </a:rPr>
              <a:t> temporal </a:t>
            </a:r>
            <a:r>
              <a:rPr lang="de-DE" sz="1200" b="1" dirty="0" err="1">
                <a:solidFill>
                  <a:srgbClr val="343433"/>
                </a:solidFill>
                <a:cs typeface="Calibri"/>
              </a:rPr>
              <a:t>expressions</a:t>
            </a:r>
            <a:r>
              <a:rPr lang="de-DE" sz="1200" b="1" dirty="0">
                <a:solidFill>
                  <a:srgbClr val="343433"/>
                </a:solidFill>
                <a:cs typeface="Calibri"/>
              </a:rPr>
              <a:t> </a:t>
            </a:r>
          </a:p>
        </p:txBody>
      </p:sp>
      <p:pic>
        <p:nvPicPr>
          <p:cNvPr id="57" name="Grafik 57">
            <a:extLst>
              <a:ext uri="{FF2B5EF4-FFF2-40B4-BE49-F238E27FC236}">
                <a16:creationId xmlns:a16="http://schemas.microsoft.com/office/drawing/2014/main" id="{32E909E4-6126-D1E4-432F-C90DCDA94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798" y="789772"/>
            <a:ext cx="2743200" cy="1828800"/>
          </a:xfrm>
          <a:prstGeom prst="rect">
            <a:avLst/>
          </a:prstGeom>
        </p:spPr>
      </p:pic>
      <p:pic>
        <p:nvPicPr>
          <p:cNvPr id="5" name="Grafik 6">
            <a:extLst>
              <a:ext uri="{FF2B5EF4-FFF2-40B4-BE49-F238E27FC236}">
                <a16:creationId xmlns:a16="http://schemas.microsoft.com/office/drawing/2014/main" id="{8B8455D6-AC27-A8E3-5E71-C8392078C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62" y="2998312"/>
            <a:ext cx="1843088" cy="1268568"/>
          </a:xfrm>
          <a:prstGeom prst="rect">
            <a:avLst/>
          </a:prstGeom>
        </p:spPr>
      </p:pic>
      <p:sp>
        <p:nvSpPr>
          <p:cNvPr id="39" name="Fußzeilenplatzhalter 1">
            <a:extLst>
              <a:ext uri="{FF2B5EF4-FFF2-40B4-BE49-F238E27FC236}">
                <a16:creationId xmlns:a16="http://schemas.microsoft.com/office/drawing/2014/main" id="{47A41A98-87A5-84DA-8274-5C55BEBF1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de-DE" dirty="0"/>
              <a:t>Innsbruck I Regev </a:t>
            </a:r>
            <a:r>
              <a:rPr lang="en-US" dirty="0" err="1"/>
              <a:t>Juwal</a:t>
            </a:r>
            <a:r>
              <a:rPr lang="de-DE" dirty="0"/>
              <a:t> I 02.05.2023</a:t>
            </a:r>
          </a:p>
        </p:txBody>
      </p:sp>
    </p:spTree>
    <p:extLst>
      <p:ext uri="{BB962C8B-B14F-4D97-AF65-F5344CB8AC3E}">
        <p14:creationId xmlns:p14="http://schemas.microsoft.com/office/powerpoint/2010/main" val="2096299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6">
            <a:extLst>
              <a:ext uri="{FF2B5EF4-FFF2-40B4-BE49-F238E27FC236}">
                <a16:creationId xmlns:a16="http://schemas.microsoft.com/office/drawing/2014/main" id="{5B261CD4-6256-1EAE-BF06-E8BA23E80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20000">
            <a:off x="3092250" y="972714"/>
            <a:ext cx="3008229" cy="2070518"/>
          </a:xfrm>
          <a:prstGeom prst="rect">
            <a:avLst/>
          </a:prstGeom>
        </p:spPr>
      </p:pic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EFD357D3-204B-2749-9B87-982537B0F188}"/>
              </a:ext>
            </a:extLst>
          </p:cNvPr>
          <p:cNvSpPr/>
          <p:nvPr/>
        </p:nvSpPr>
        <p:spPr>
          <a:xfrm>
            <a:off x="1233237" y="2747210"/>
            <a:ext cx="3579394" cy="156410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58D7F41-7075-AB4A-914D-D0BD028A3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73" y="2042160"/>
            <a:ext cx="2740699" cy="1061799"/>
          </a:xfrm>
        </p:spPr>
        <p:txBody>
          <a:bodyPr/>
          <a:lstStyle/>
          <a:p>
            <a:r>
              <a:rPr lang="de-DE" sz="2400" b="1" dirty="0">
                <a:cs typeface="Calibri"/>
              </a:rPr>
              <a:t>Goal #3:</a:t>
            </a:r>
            <a:br>
              <a:rPr lang="de-DE" sz="2400" b="1" dirty="0">
                <a:cs typeface="Calibri"/>
              </a:rPr>
            </a:br>
            <a:r>
              <a:rPr lang="de-DE" sz="2400" b="1" dirty="0">
                <a:cs typeface="Calibri"/>
              </a:rPr>
              <a:t>Clustering </a:t>
            </a:r>
            <a:r>
              <a:rPr lang="de-DE" sz="2400" b="1" dirty="0" err="1">
                <a:cs typeface="Calibri"/>
              </a:rPr>
              <a:t>into</a:t>
            </a:r>
            <a:r>
              <a:rPr lang="de-DE" sz="2400" b="1" dirty="0">
                <a:cs typeface="Calibri"/>
              </a:rPr>
              <a:t> </a:t>
            </a:r>
            <a:r>
              <a:rPr lang="de-DE" sz="2400" b="1" dirty="0" err="1">
                <a:cs typeface="Calibri"/>
              </a:rPr>
              <a:t>topics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A99C80-D0F5-79A4-84E4-630C2C73EC75}"/>
              </a:ext>
            </a:extLst>
          </p:cNvPr>
          <p:cNvSpPr txBox="1"/>
          <p:nvPr/>
        </p:nvSpPr>
        <p:spPr>
          <a:xfrm>
            <a:off x="1529439" y="3136556"/>
            <a:ext cx="3022481" cy="140730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In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three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days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we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could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see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the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launch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of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the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rocket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that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 will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someday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 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take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astronauts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to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Mars.</a:t>
            </a:r>
            <a:endParaRPr lang="de-DE">
              <a:cs typeface="Calibri" panose="020F0502020204030204"/>
            </a:endParaRPr>
          </a:p>
          <a:p>
            <a:endParaRPr lang="de-DE" sz="600" b="1" dirty="0">
              <a:solidFill>
                <a:srgbClr val="C00000"/>
              </a:solidFill>
              <a:ea typeface="+mn-lt"/>
              <a:cs typeface="+mn-lt"/>
            </a:endParaRPr>
          </a:p>
          <a:p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The Super Heavy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booster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will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attempt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a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landing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in Texas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near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its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launch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site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.</a:t>
            </a:r>
          </a:p>
          <a:p>
            <a:endParaRPr lang="de-DE" sz="600" b="1" dirty="0">
              <a:solidFill>
                <a:srgbClr val="C00000"/>
              </a:solidFill>
              <a:ea typeface="+mn-lt"/>
              <a:cs typeface="+mn-lt"/>
            </a:endParaRPr>
          </a:p>
          <a:p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The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Starship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Super Heavy rocket launch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test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could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happen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as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soon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as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next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week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Calibri"/>
              <a:buChar char="-"/>
            </a:pPr>
            <a:endParaRPr lang="de-DE" sz="1000" b="1" dirty="0">
              <a:solidFill>
                <a:srgbClr val="C00000"/>
              </a:solidFill>
              <a:ea typeface="+mn-lt"/>
              <a:cs typeface="+mn-lt"/>
            </a:endParaRP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C2725880-905F-DE1A-7513-CA836BF7E77B}"/>
              </a:ext>
            </a:extLst>
          </p:cNvPr>
          <p:cNvSpPr/>
          <p:nvPr/>
        </p:nvSpPr>
        <p:spPr>
          <a:xfrm>
            <a:off x="1529587" y="2855584"/>
            <a:ext cx="3029223" cy="283621"/>
          </a:xfrm>
          <a:prstGeom prst="roundRect">
            <a:avLst/>
          </a:prstGeom>
          <a:solidFill>
            <a:srgbClr val="E3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C8C45DC-C65A-4742-F443-A999BDA74F9F}"/>
              </a:ext>
            </a:extLst>
          </p:cNvPr>
          <p:cNvSpPr txBox="1"/>
          <p:nvPr/>
        </p:nvSpPr>
        <p:spPr>
          <a:xfrm>
            <a:off x="1527780" y="2852770"/>
            <a:ext cx="301610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  <a:ea typeface="+mn-lt"/>
                <a:cs typeface="+mn-lt"/>
              </a:rPr>
              <a:t>SPACEX-LAUNCH-STARSHIP-FIRST</a:t>
            </a:r>
            <a:endParaRPr lang="de-DE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42742DC7-B3EC-7E74-EDE9-D983035947A0}"/>
              </a:ext>
            </a:extLst>
          </p:cNvPr>
          <p:cNvSpPr/>
          <p:nvPr/>
        </p:nvSpPr>
        <p:spPr>
          <a:xfrm>
            <a:off x="5386579" y="168814"/>
            <a:ext cx="3579394" cy="156410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FD77924-ABFD-67AB-047A-0767D7EE8172}"/>
              </a:ext>
            </a:extLst>
          </p:cNvPr>
          <p:cNvSpPr txBox="1"/>
          <p:nvPr/>
        </p:nvSpPr>
        <p:spPr>
          <a:xfrm>
            <a:off x="5680875" y="600546"/>
            <a:ext cx="3032483" cy="132343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b="1" dirty="0">
                <a:solidFill>
                  <a:srgbClr val="0070C0"/>
                </a:solidFill>
                <a:ea typeface="+mn-lt"/>
                <a:cs typeface="+mn-lt"/>
              </a:rPr>
              <a:t>Twitter </a:t>
            </a:r>
            <a:r>
              <a:rPr lang="de-DE" sz="1000" b="1" dirty="0" err="1">
                <a:solidFill>
                  <a:srgbClr val="0070C0"/>
                </a:solidFill>
                <a:ea typeface="+mn-lt"/>
                <a:cs typeface="+mn-lt"/>
              </a:rPr>
              <a:t>owner</a:t>
            </a:r>
            <a:r>
              <a:rPr lang="de-DE" sz="1000" b="1" dirty="0">
                <a:solidFill>
                  <a:srgbClr val="0070C0"/>
                </a:solidFill>
                <a:ea typeface="+mn-lt"/>
                <a:cs typeface="+mn-lt"/>
              </a:rPr>
              <a:t> Elon Musk, </a:t>
            </a:r>
            <a:r>
              <a:rPr lang="de-DE" sz="1000" b="1" dirty="0" err="1">
                <a:solidFill>
                  <a:srgbClr val="0070C0"/>
                </a:solidFill>
                <a:ea typeface="+mn-lt"/>
                <a:cs typeface="+mn-lt"/>
              </a:rPr>
              <a:t>confirmed</a:t>
            </a:r>
            <a:r>
              <a:rPr lang="de-DE" sz="1000" b="1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ea typeface="+mn-lt"/>
                <a:cs typeface="+mn-lt"/>
              </a:rPr>
              <a:t>the</a:t>
            </a:r>
            <a:r>
              <a:rPr lang="de-DE" sz="1000" b="1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ea typeface="+mn-lt"/>
                <a:cs typeface="+mn-lt"/>
              </a:rPr>
              <a:t>move</a:t>
            </a:r>
            <a:r>
              <a:rPr lang="de-DE" sz="1000" b="1" dirty="0">
                <a:solidFill>
                  <a:srgbClr val="0070C0"/>
                </a:solidFill>
                <a:ea typeface="+mn-lt"/>
                <a:cs typeface="+mn-lt"/>
              </a:rPr>
              <a:t> on Saturday, promising </a:t>
            </a:r>
            <a:r>
              <a:rPr lang="de-DE" sz="1000" b="1" dirty="0" err="1">
                <a:solidFill>
                  <a:srgbClr val="0070C0"/>
                </a:solidFill>
                <a:ea typeface="+mn-lt"/>
                <a:cs typeface="+mn-lt"/>
              </a:rPr>
              <a:t>to</a:t>
            </a:r>
            <a:r>
              <a:rPr lang="de-DE" sz="1000" b="1" dirty="0">
                <a:solidFill>
                  <a:srgbClr val="0070C0"/>
                </a:solidFill>
                <a:ea typeface="+mn-lt"/>
                <a:cs typeface="+mn-lt"/>
              </a:rPr>
              <a:t> publish </a:t>
            </a:r>
            <a:r>
              <a:rPr lang="de-DE" sz="1000" b="1" dirty="0" err="1">
                <a:solidFill>
                  <a:srgbClr val="0070C0"/>
                </a:solidFill>
                <a:ea typeface="+mn-lt"/>
                <a:cs typeface="+mn-lt"/>
              </a:rPr>
              <a:t>more</a:t>
            </a:r>
            <a:r>
              <a:rPr lang="de-DE" sz="1000" b="1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ea typeface="+mn-lt"/>
                <a:cs typeface="+mn-lt"/>
              </a:rPr>
              <a:t>of</a:t>
            </a:r>
            <a:r>
              <a:rPr lang="de-DE" sz="1000" b="1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ea typeface="+mn-lt"/>
                <a:cs typeface="+mn-lt"/>
              </a:rPr>
              <a:t>the</a:t>
            </a:r>
            <a:r>
              <a:rPr lang="de-DE" sz="1000" b="1" dirty="0">
                <a:solidFill>
                  <a:srgbClr val="0070C0"/>
                </a:solidFill>
                <a:ea typeface="+mn-lt"/>
                <a:cs typeface="+mn-lt"/>
              </a:rPr>
              <a:t> code in </a:t>
            </a:r>
            <a:r>
              <a:rPr lang="de-DE" sz="1000" b="1" dirty="0" err="1">
                <a:solidFill>
                  <a:srgbClr val="0070C0"/>
                </a:solidFill>
                <a:ea typeface="+mn-lt"/>
                <a:cs typeface="+mn-lt"/>
              </a:rPr>
              <a:t>the</a:t>
            </a:r>
            <a:r>
              <a:rPr lang="de-DE" sz="1000" b="1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ea typeface="+mn-lt"/>
                <a:cs typeface="+mn-lt"/>
              </a:rPr>
              <a:t>next</a:t>
            </a:r>
            <a:r>
              <a:rPr lang="de-DE" sz="1000" b="1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ea typeface="+mn-lt"/>
                <a:cs typeface="+mn-lt"/>
              </a:rPr>
              <a:t>two</a:t>
            </a:r>
            <a:r>
              <a:rPr lang="de-DE" sz="1000" b="1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ea typeface="+mn-lt"/>
                <a:cs typeface="+mn-lt"/>
              </a:rPr>
              <a:t>weeks</a:t>
            </a:r>
            <a:endParaRPr lang="de-DE" sz="1000" b="1" dirty="0" err="1">
              <a:solidFill>
                <a:srgbClr val="0070C0"/>
              </a:solidFill>
              <a:cs typeface="Calibri"/>
            </a:endParaRPr>
          </a:p>
          <a:p>
            <a:endParaRPr lang="de-DE" sz="600" b="1" dirty="0">
              <a:solidFill>
                <a:srgbClr val="0070C0"/>
              </a:solidFill>
              <a:cs typeface="Calibri"/>
            </a:endParaRPr>
          </a:p>
          <a:p>
            <a:r>
              <a:rPr lang="de-DE" sz="1000" b="1" dirty="0">
                <a:solidFill>
                  <a:srgbClr val="0070C0"/>
                </a:solidFill>
                <a:cs typeface="Calibri"/>
              </a:rPr>
              <a:t>Musk </a:t>
            </a:r>
            <a:r>
              <a:rPr lang="de-DE" sz="1000" b="1" dirty="0" err="1">
                <a:solidFill>
                  <a:srgbClr val="0070C0"/>
                </a:solidFill>
                <a:cs typeface="Calibri"/>
              </a:rPr>
              <a:t>said</a:t>
            </a:r>
            <a:r>
              <a:rPr lang="de-DE" sz="1000" b="1" dirty="0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cs typeface="Calibri"/>
              </a:rPr>
              <a:t>that</a:t>
            </a:r>
            <a:r>
              <a:rPr lang="de-DE" sz="1000" b="1" dirty="0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cs typeface="Calibri"/>
              </a:rPr>
              <a:t>most</a:t>
            </a:r>
            <a:r>
              <a:rPr lang="de-DE" sz="1000" b="1" dirty="0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cs typeface="Calibri"/>
              </a:rPr>
              <a:t>of</a:t>
            </a:r>
            <a:r>
              <a:rPr lang="de-DE" sz="1000" b="1" dirty="0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cs typeface="Calibri"/>
              </a:rPr>
              <a:t>the</a:t>
            </a:r>
            <a:r>
              <a:rPr lang="de-DE" sz="1000" b="1" dirty="0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cs typeface="Calibri"/>
              </a:rPr>
              <a:t>recommendation</a:t>
            </a:r>
            <a:r>
              <a:rPr lang="de-DE" sz="1000" b="1" dirty="0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cs typeface="Calibri"/>
              </a:rPr>
              <a:t>algorithms</a:t>
            </a:r>
            <a:r>
              <a:rPr lang="de-DE" sz="1000" b="1" dirty="0">
                <a:solidFill>
                  <a:srgbClr val="0070C0"/>
                </a:solidFill>
                <a:cs typeface="Calibri"/>
              </a:rPr>
              <a:t> will </a:t>
            </a:r>
            <a:r>
              <a:rPr lang="de-DE" sz="1000" b="1" dirty="0" err="1">
                <a:solidFill>
                  <a:srgbClr val="0070C0"/>
                </a:solidFill>
                <a:cs typeface="Calibri"/>
              </a:rPr>
              <a:t>be</a:t>
            </a:r>
            <a:r>
              <a:rPr lang="de-DE" sz="1000" b="1" dirty="0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cs typeface="Calibri"/>
              </a:rPr>
              <a:t>made</a:t>
            </a:r>
            <a:r>
              <a:rPr lang="de-DE" sz="1000" b="1" dirty="0">
                <a:solidFill>
                  <a:srgbClr val="0070C0"/>
                </a:solidFill>
                <a:cs typeface="Calibri"/>
              </a:rPr>
              <a:t> open source and </a:t>
            </a:r>
            <a:r>
              <a:rPr lang="de-DE" sz="1000" b="1" dirty="0" err="1">
                <a:solidFill>
                  <a:srgbClr val="0070C0"/>
                </a:solidFill>
                <a:cs typeface="Calibri"/>
              </a:rPr>
              <a:t>the</a:t>
            </a:r>
            <a:r>
              <a:rPr lang="de-DE" sz="1000" b="1" dirty="0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cs typeface="Calibri"/>
              </a:rPr>
              <a:t>rest</a:t>
            </a:r>
            <a:r>
              <a:rPr lang="de-DE" sz="1000" b="1" dirty="0">
                <a:solidFill>
                  <a:srgbClr val="0070C0"/>
                </a:solidFill>
                <a:cs typeface="Calibri"/>
              </a:rPr>
              <a:t> will follow.</a:t>
            </a:r>
          </a:p>
          <a:p>
            <a:pPr marL="285750" indent="-285750">
              <a:buFont typeface="Calibri"/>
              <a:buChar char="-"/>
            </a:pPr>
            <a:endParaRPr lang="de-DE" sz="1400" b="1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9F74D702-872B-9060-5D95-7F90912B9857}"/>
              </a:ext>
            </a:extLst>
          </p:cNvPr>
          <p:cNvSpPr/>
          <p:nvPr/>
        </p:nvSpPr>
        <p:spPr>
          <a:xfrm>
            <a:off x="5682929" y="277188"/>
            <a:ext cx="3029223" cy="283621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5E1F9C9-6779-F445-DD8D-C3FA90092EA2}"/>
              </a:ext>
            </a:extLst>
          </p:cNvPr>
          <p:cNvSpPr txBox="1"/>
          <p:nvPr/>
        </p:nvSpPr>
        <p:spPr>
          <a:xfrm>
            <a:off x="5387730" y="274872"/>
            <a:ext cx="358045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  <a:ea typeface="+mn-lt"/>
                <a:cs typeface="+mn-lt"/>
              </a:rPr>
              <a:t>TWITTER-MUSK-OPEN SOURCE-CODE</a:t>
            </a:r>
            <a:endParaRPr lang="de-DE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FD8DFAFA-7525-421A-870F-12B102F84E6F}"/>
              </a:ext>
            </a:extLst>
          </p:cNvPr>
          <p:cNvSpPr/>
          <p:nvPr/>
        </p:nvSpPr>
        <p:spPr>
          <a:xfrm>
            <a:off x="5512840" y="2860180"/>
            <a:ext cx="3579394" cy="1564105"/>
          </a:xfrm>
          <a:prstGeom prst="roundRect">
            <a:avLst/>
          </a:prstGeom>
          <a:noFill/>
          <a:ln>
            <a:solidFill>
              <a:srgbClr val="B8C4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138BF8AA-2B88-E02D-B71D-1DB1515AAECA}"/>
              </a:ext>
            </a:extLst>
          </p:cNvPr>
          <p:cNvSpPr txBox="1"/>
          <p:nvPr/>
        </p:nvSpPr>
        <p:spPr>
          <a:xfrm>
            <a:off x="5815709" y="3284768"/>
            <a:ext cx="3024863" cy="111576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b="1" dirty="0">
                <a:solidFill>
                  <a:srgbClr val="B8C412"/>
                </a:solidFill>
                <a:cs typeface="Calibri"/>
              </a:rPr>
              <a:t>Elon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Musk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has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signed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a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letter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from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the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Future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of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Life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institute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calling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for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a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six-month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hiatus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in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the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development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of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AI.</a:t>
            </a:r>
            <a:endParaRPr lang="de-DE" b="1"/>
          </a:p>
          <a:p>
            <a:endParaRPr lang="de-DE" sz="600" b="1" dirty="0">
              <a:solidFill>
                <a:srgbClr val="B8C412"/>
              </a:solidFill>
              <a:ea typeface="+mn-lt"/>
              <a:cs typeface="+mn-lt"/>
            </a:endParaRPr>
          </a:p>
          <a:p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In an open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letter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,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the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group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said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: 'Powerful AI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systems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should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be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developed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only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once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we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are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confident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that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their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effects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will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be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positive'.</a:t>
            </a:r>
            <a:endParaRPr lang="de-DE" sz="1000" b="1" dirty="0">
              <a:solidFill>
                <a:srgbClr val="B8C412"/>
              </a:solidFill>
              <a:cs typeface="Calibri"/>
            </a:endParaRP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42D3E08-85FB-1A8E-F0DC-AE3A4684A027}"/>
              </a:ext>
            </a:extLst>
          </p:cNvPr>
          <p:cNvSpPr/>
          <p:nvPr/>
        </p:nvSpPr>
        <p:spPr>
          <a:xfrm>
            <a:off x="5809190" y="2968554"/>
            <a:ext cx="3029223" cy="283621"/>
          </a:xfrm>
          <a:prstGeom prst="roundRect">
            <a:avLst/>
          </a:prstGeom>
          <a:solidFill>
            <a:srgbClr val="D0E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ACDBE973-8146-AAE9-5A2C-28F4099AAD00}"/>
              </a:ext>
            </a:extLst>
          </p:cNvPr>
          <p:cNvSpPr txBox="1"/>
          <p:nvPr/>
        </p:nvSpPr>
        <p:spPr>
          <a:xfrm>
            <a:off x="5814028" y="2966238"/>
            <a:ext cx="302324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  <a:ea typeface="+mn-lt"/>
                <a:cs typeface="+mn-lt"/>
              </a:rPr>
              <a:t>AI-LETTER-OPENAI-SYSTEMS-DEVELOPMENT</a:t>
            </a:r>
            <a:endParaRPr lang="de-DE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Fußzeilenplatzhalter 1">
            <a:extLst>
              <a:ext uri="{FF2B5EF4-FFF2-40B4-BE49-F238E27FC236}">
                <a16:creationId xmlns:a16="http://schemas.microsoft.com/office/drawing/2014/main" id="{FD323E8F-A046-AA96-F4C8-5E395EB28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de-DE" dirty="0"/>
              <a:t>Innsbruck I Regev </a:t>
            </a:r>
            <a:r>
              <a:rPr lang="en-US" dirty="0" err="1"/>
              <a:t>Juwal</a:t>
            </a:r>
            <a:r>
              <a:rPr lang="de-DE" dirty="0"/>
              <a:t> I 02.05.2023</a:t>
            </a:r>
          </a:p>
        </p:txBody>
      </p:sp>
    </p:spTree>
    <p:extLst>
      <p:ext uri="{BB962C8B-B14F-4D97-AF65-F5344CB8AC3E}">
        <p14:creationId xmlns:p14="http://schemas.microsoft.com/office/powerpoint/2010/main" val="2212131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feld 28">
            <a:extLst>
              <a:ext uri="{FF2B5EF4-FFF2-40B4-BE49-F238E27FC236}">
                <a16:creationId xmlns:a16="http://schemas.microsoft.com/office/drawing/2014/main" id="{138BF8AA-2B88-E02D-B71D-1DB1515AAECA}"/>
              </a:ext>
            </a:extLst>
          </p:cNvPr>
          <p:cNvSpPr txBox="1"/>
          <p:nvPr/>
        </p:nvSpPr>
        <p:spPr>
          <a:xfrm>
            <a:off x="3653978" y="3355999"/>
            <a:ext cx="3024863" cy="111576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b="1" dirty="0">
                <a:solidFill>
                  <a:srgbClr val="B8C412"/>
                </a:solidFill>
                <a:cs typeface="Calibri"/>
              </a:rPr>
              <a:t>Elon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Musk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has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signed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a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letter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from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the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Future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of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Life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institute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calling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for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a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six-month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hiatus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in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the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development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of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AI.</a:t>
            </a:r>
            <a:endParaRPr lang="de-DE" b="1">
              <a:solidFill>
                <a:srgbClr val="B8C412"/>
              </a:solidFill>
              <a:cs typeface="Calibri"/>
            </a:endParaRPr>
          </a:p>
          <a:p>
            <a:endParaRPr lang="de-DE" sz="600" b="1" dirty="0">
              <a:solidFill>
                <a:srgbClr val="B8C412"/>
              </a:solidFill>
              <a:ea typeface="+mn-lt"/>
              <a:cs typeface="+mn-lt"/>
            </a:endParaRPr>
          </a:p>
          <a:p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In an open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letter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,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the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group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said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: 'Powerful AI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systems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should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be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developed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only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once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we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are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confident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that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their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effects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will </a:t>
            </a:r>
            <a:r>
              <a:rPr lang="de-DE" sz="1000" b="1" dirty="0" err="1">
                <a:solidFill>
                  <a:srgbClr val="B8C412"/>
                </a:solidFill>
                <a:ea typeface="+mn-lt"/>
                <a:cs typeface="+mn-lt"/>
              </a:rPr>
              <a:t>be</a:t>
            </a:r>
            <a:r>
              <a:rPr lang="de-DE" sz="1000" b="1" dirty="0">
                <a:solidFill>
                  <a:srgbClr val="B8C412"/>
                </a:solidFill>
                <a:ea typeface="+mn-lt"/>
                <a:cs typeface="+mn-lt"/>
              </a:rPr>
              <a:t> positive'.</a:t>
            </a:r>
            <a:endParaRPr lang="de-DE" sz="1000" b="1" dirty="0">
              <a:solidFill>
                <a:srgbClr val="B8C412"/>
              </a:solidFill>
              <a:cs typeface="Calibri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FD77924-ABFD-67AB-047A-0767D7EE8172}"/>
              </a:ext>
            </a:extLst>
          </p:cNvPr>
          <p:cNvSpPr txBox="1"/>
          <p:nvPr/>
        </p:nvSpPr>
        <p:spPr>
          <a:xfrm>
            <a:off x="3622092" y="1917554"/>
            <a:ext cx="3027514" cy="110799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b="1" dirty="0">
                <a:solidFill>
                  <a:srgbClr val="0070C0"/>
                </a:solidFill>
                <a:ea typeface="+mn-lt"/>
                <a:cs typeface="+mn-lt"/>
              </a:rPr>
              <a:t>Twitter </a:t>
            </a:r>
            <a:r>
              <a:rPr lang="de-DE" sz="1000" b="1" dirty="0" err="1">
                <a:solidFill>
                  <a:srgbClr val="0070C0"/>
                </a:solidFill>
                <a:ea typeface="+mn-lt"/>
                <a:cs typeface="+mn-lt"/>
              </a:rPr>
              <a:t>owner</a:t>
            </a:r>
            <a:r>
              <a:rPr lang="de-DE" sz="1000" b="1" dirty="0">
                <a:solidFill>
                  <a:srgbClr val="0070C0"/>
                </a:solidFill>
                <a:ea typeface="+mn-lt"/>
                <a:cs typeface="+mn-lt"/>
              </a:rPr>
              <a:t> Elon Musk, </a:t>
            </a:r>
            <a:r>
              <a:rPr lang="de-DE" sz="1000" b="1" dirty="0" err="1">
                <a:solidFill>
                  <a:srgbClr val="0070C0"/>
                </a:solidFill>
                <a:ea typeface="+mn-lt"/>
                <a:cs typeface="+mn-lt"/>
              </a:rPr>
              <a:t>confirmed</a:t>
            </a:r>
            <a:r>
              <a:rPr lang="de-DE" sz="1000" b="1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ea typeface="+mn-lt"/>
                <a:cs typeface="+mn-lt"/>
              </a:rPr>
              <a:t>the</a:t>
            </a:r>
            <a:r>
              <a:rPr lang="de-DE" sz="1000" b="1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ea typeface="+mn-lt"/>
                <a:cs typeface="+mn-lt"/>
              </a:rPr>
              <a:t>move</a:t>
            </a:r>
            <a:r>
              <a:rPr lang="de-DE" sz="1000" b="1" dirty="0">
                <a:solidFill>
                  <a:srgbClr val="0070C0"/>
                </a:solidFill>
                <a:ea typeface="+mn-lt"/>
                <a:cs typeface="+mn-lt"/>
              </a:rPr>
              <a:t> on Saturday, promising </a:t>
            </a:r>
            <a:r>
              <a:rPr lang="de-DE" sz="1000" b="1" dirty="0" err="1">
                <a:solidFill>
                  <a:srgbClr val="0070C0"/>
                </a:solidFill>
                <a:ea typeface="+mn-lt"/>
                <a:cs typeface="+mn-lt"/>
              </a:rPr>
              <a:t>to</a:t>
            </a:r>
            <a:r>
              <a:rPr lang="de-DE" sz="1000" b="1" dirty="0">
                <a:solidFill>
                  <a:srgbClr val="0070C0"/>
                </a:solidFill>
                <a:ea typeface="+mn-lt"/>
                <a:cs typeface="+mn-lt"/>
              </a:rPr>
              <a:t> publish </a:t>
            </a:r>
            <a:r>
              <a:rPr lang="de-DE" sz="1000" b="1" dirty="0" err="1">
                <a:solidFill>
                  <a:srgbClr val="0070C0"/>
                </a:solidFill>
                <a:ea typeface="+mn-lt"/>
                <a:cs typeface="+mn-lt"/>
              </a:rPr>
              <a:t>more</a:t>
            </a:r>
            <a:r>
              <a:rPr lang="de-DE" sz="1000" b="1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ea typeface="+mn-lt"/>
                <a:cs typeface="+mn-lt"/>
              </a:rPr>
              <a:t>of</a:t>
            </a:r>
            <a:r>
              <a:rPr lang="de-DE" sz="1000" b="1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ea typeface="+mn-lt"/>
                <a:cs typeface="+mn-lt"/>
              </a:rPr>
              <a:t>the</a:t>
            </a:r>
            <a:r>
              <a:rPr lang="de-DE" sz="1000" b="1" dirty="0">
                <a:solidFill>
                  <a:srgbClr val="0070C0"/>
                </a:solidFill>
                <a:ea typeface="+mn-lt"/>
                <a:cs typeface="+mn-lt"/>
              </a:rPr>
              <a:t> code in </a:t>
            </a:r>
            <a:r>
              <a:rPr lang="de-DE" sz="1000" b="1" dirty="0" err="1">
                <a:solidFill>
                  <a:srgbClr val="0070C0"/>
                </a:solidFill>
                <a:ea typeface="+mn-lt"/>
                <a:cs typeface="+mn-lt"/>
              </a:rPr>
              <a:t>the</a:t>
            </a:r>
            <a:r>
              <a:rPr lang="de-DE" sz="1000" b="1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ea typeface="+mn-lt"/>
                <a:cs typeface="+mn-lt"/>
              </a:rPr>
              <a:t>next</a:t>
            </a:r>
            <a:r>
              <a:rPr lang="de-DE" sz="1000" b="1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ea typeface="+mn-lt"/>
                <a:cs typeface="+mn-lt"/>
              </a:rPr>
              <a:t>two</a:t>
            </a:r>
            <a:r>
              <a:rPr lang="de-DE" sz="1000" b="1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ea typeface="+mn-lt"/>
                <a:cs typeface="+mn-lt"/>
              </a:rPr>
              <a:t>weeks</a:t>
            </a:r>
            <a:r>
              <a:rPr lang="de-DE" sz="1000" b="1" dirty="0">
                <a:solidFill>
                  <a:srgbClr val="0070C0"/>
                </a:solidFill>
                <a:ea typeface="+mn-lt"/>
                <a:cs typeface="+mn-lt"/>
              </a:rPr>
              <a:t>.</a:t>
            </a:r>
            <a:endParaRPr lang="de-DE" sz="1000" b="1" dirty="0">
              <a:solidFill>
                <a:srgbClr val="0070C0"/>
              </a:solidFill>
              <a:cs typeface="Calibri"/>
            </a:endParaRPr>
          </a:p>
          <a:p>
            <a:endParaRPr lang="de-DE" sz="600" b="1" dirty="0">
              <a:solidFill>
                <a:srgbClr val="0070C0"/>
              </a:solidFill>
              <a:cs typeface="Calibri"/>
            </a:endParaRPr>
          </a:p>
          <a:p>
            <a:r>
              <a:rPr lang="de-DE" sz="1000" b="1" dirty="0">
                <a:solidFill>
                  <a:srgbClr val="0070C0"/>
                </a:solidFill>
                <a:cs typeface="Calibri"/>
              </a:rPr>
              <a:t>Musk </a:t>
            </a:r>
            <a:r>
              <a:rPr lang="de-DE" sz="1000" b="1" dirty="0" err="1">
                <a:solidFill>
                  <a:srgbClr val="0070C0"/>
                </a:solidFill>
                <a:cs typeface="Calibri"/>
              </a:rPr>
              <a:t>said</a:t>
            </a:r>
            <a:r>
              <a:rPr lang="de-DE" sz="1000" b="1" dirty="0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cs typeface="Calibri"/>
              </a:rPr>
              <a:t>that</a:t>
            </a:r>
            <a:r>
              <a:rPr lang="de-DE" sz="1000" b="1" dirty="0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cs typeface="Calibri"/>
              </a:rPr>
              <a:t>most</a:t>
            </a:r>
            <a:r>
              <a:rPr lang="de-DE" sz="1000" b="1" dirty="0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cs typeface="Calibri"/>
              </a:rPr>
              <a:t>of</a:t>
            </a:r>
            <a:r>
              <a:rPr lang="de-DE" sz="1000" b="1" dirty="0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cs typeface="Calibri"/>
              </a:rPr>
              <a:t>the</a:t>
            </a:r>
            <a:r>
              <a:rPr lang="de-DE" sz="1000" b="1" dirty="0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cs typeface="Calibri"/>
              </a:rPr>
              <a:t>recommendation</a:t>
            </a:r>
            <a:r>
              <a:rPr lang="de-DE" sz="1000" b="1" dirty="0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cs typeface="Calibri"/>
              </a:rPr>
              <a:t>algorithms</a:t>
            </a:r>
            <a:r>
              <a:rPr lang="de-DE" sz="1000" b="1" dirty="0">
                <a:solidFill>
                  <a:srgbClr val="0070C0"/>
                </a:solidFill>
                <a:cs typeface="Calibri"/>
              </a:rPr>
              <a:t> will </a:t>
            </a:r>
            <a:r>
              <a:rPr lang="de-DE" sz="1000" b="1" dirty="0" err="1">
                <a:solidFill>
                  <a:srgbClr val="0070C0"/>
                </a:solidFill>
                <a:cs typeface="Calibri"/>
              </a:rPr>
              <a:t>be</a:t>
            </a:r>
            <a:r>
              <a:rPr lang="de-DE" sz="1000" b="1" dirty="0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cs typeface="Calibri"/>
              </a:rPr>
              <a:t>made</a:t>
            </a:r>
            <a:r>
              <a:rPr lang="de-DE" sz="1000" b="1" dirty="0">
                <a:solidFill>
                  <a:srgbClr val="0070C0"/>
                </a:solidFill>
                <a:cs typeface="Calibri"/>
              </a:rPr>
              <a:t> open source and </a:t>
            </a:r>
            <a:r>
              <a:rPr lang="de-DE" sz="1000" b="1" dirty="0" err="1">
                <a:solidFill>
                  <a:srgbClr val="0070C0"/>
                </a:solidFill>
                <a:cs typeface="Calibri"/>
              </a:rPr>
              <a:t>the</a:t>
            </a:r>
            <a:r>
              <a:rPr lang="de-DE" sz="1000" b="1" dirty="0">
                <a:solidFill>
                  <a:srgbClr val="0070C0"/>
                </a:solidFill>
                <a:cs typeface="Calibri"/>
              </a:rPr>
              <a:t> </a:t>
            </a:r>
            <a:r>
              <a:rPr lang="de-DE" sz="1000" b="1" dirty="0" err="1">
                <a:solidFill>
                  <a:srgbClr val="0070C0"/>
                </a:solidFill>
                <a:cs typeface="Calibri"/>
              </a:rPr>
              <a:t>rest</a:t>
            </a:r>
            <a:r>
              <a:rPr lang="de-DE" sz="1000" b="1" dirty="0">
                <a:solidFill>
                  <a:srgbClr val="0070C0"/>
                </a:solidFill>
                <a:cs typeface="Calibri"/>
              </a:rPr>
              <a:t> will follow.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F262082-BB1E-A052-E792-03CD1173F0D0}"/>
              </a:ext>
            </a:extLst>
          </p:cNvPr>
          <p:cNvSpPr txBox="1"/>
          <p:nvPr/>
        </p:nvSpPr>
        <p:spPr>
          <a:xfrm>
            <a:off x="3626244" y="372502"/>
            <a:ext cx="3022481" cy="120032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In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three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days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we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could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see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the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launch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of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the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rocket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that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 will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someday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 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take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astronauts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to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Mars.</a:t>
            </a:r>
            <a:endParaRPr lang="de-DE">
              <a:cs typeface="Calibri" panose="020F0502020204030204"/>
            </a:endParaRPr>
          </a:p>
          <a:p>
            <a:endParaRPr lang="de-DE" sz="600" b="1" dirty="0">
              <a:solidFill>
                <a:srgbClr val="C00000"/>
              </a:solidFill>
              <a:ea typeface="+mn-lt"/>
              <a:cs typeface="+mn-lt"/>
            </a:endParaRPr>
          </a:p>
          <a:p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The Super Heavy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booster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will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attempt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a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landing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in Texas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near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its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launch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site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.</a:t>
            </a:r>
          </a:p>
          <a:p>
            <a:endParaRPr lang="de-DE" sz="600" b="1" dirty="0">
              <a:solidFill>
                <a:srgbClr val="C00000"/>
              </a:solidFill>
              <a:ea typeface="+mn-lt"/>
              <a:cs typeface="+mn-lt"/>
            </a:endParaRPr>
          </a:p>
          <a:p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The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Starship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Super Heavy rocket launch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test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could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happen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as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soon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as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next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ea typeface="+mn-lt"/>
                <a:cs typeface="+mn-lt"/>
              </a:rPr>
              <a:t>week</a:t>
            </a:r>
            <a:r>
              <a:rPr lang="de-DE" sz="1000" b="1" dirty="0">
                <a:solidFill>
                  <a:srgbClr val="C00000"/>
                </a:solidFill>
                <a:ea typeface="+mn-lt"/>
                <a:cs typeface="+mn-lt"/>
              </a:rPr>
              <a:t>.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085669C-3513-86CF-8D8E-CA06D3CC8545}"/>
              </a:ext>
            </a:extLst>
          </p:cNvPr>
          <p:cNvSpPr/>
          <p:nvPr/>
        </p:nvSpPr>
        <p:spPr>
          <a:xfrm>
            <a:off x="4701495" y="1378102"/>
            <a:ext cx="608894" cy="14575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194371C1-6616-07E8-191A-105EE48D34CC}"/>
              </a:ext>
            </a:extLst>
          </p:cNvPr>
          <p:cNvSpPr/>
          <p:nvPr/>
        </p:nvSpPr>
        <p:spPr>
          <a:xfrm>
            <a:off x="4845424" y="3559610"/>
            <a:ext cx="549410" cy="146510"/>
          </a:xfrm>
          <a:prstGeom prst="roundRect">
            <a:avLst/>
          </a:prstGeom>
          <a:noFill/>
          <a:ln>
            <a:solidFill>
              <a:srgbClr val="B8C4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A46A2ED-D4B1-3E7A-C368-DED10AD67C4E}"/>
              </a:ext>
            </a:extLst>
          </p:cNvPr>
          <p:cNvSpPr/>
          <p:nvPr/>
        </p:nvSpPr>
        <p:spPr>
          <a:xfrm>
            <a:off x="3825926" y="441814"/>
            <a:ext cx="591520" cy="12408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16826645-3BC4-C135-AC8E-3848FD45CEDD}"/>
              </a:ext>
            </a:extLst>
          </p:cNvPr>
          <p:cNvSpPr/>
          <p:nvPr/>
        </p:nvSpPr>
        <p:spPr>
          <a:xfrm>
            <a:off x="3899147" y="2288411"/>
            <a:ext cx="892799" cy="122338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EFD357D3-204B-2749-9B87-982537B0F188}"/>
              </a:ext>
            </a:extLst>
          </p:cNvPr>
          <p:cNvSpPr/>
          <p:nvPr/>
        </p:nvSpPr>
        <p:spPr>
          <a:xfrm>
            <a:off x="3342519" y="60266"/>
            <a:ext cx="3585226" cy="150274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C2725880-905F-DE1A-7513-CA836BF7E77B}"/>
              </a:ext>
            </a:extLst>
          </p:cNvPr>
          <p:cNvSpPr/>
          <p:nvPr/>
        </p:nvSpPr>
        <p:spPr>
          <a:xfrm>
            <a:off x="3633038" y="84886"/>
            <a:ext cx="3029223" cy="283621"/>
          </a:xfrm>
          <a:prstGeom prst="roundRect">
            <a:avLst/>
          </a:prstGeom>
          <a:solidFill>
            <a:srgbClr val="E3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C8C45DC-C65A-4742-F443-A999BDA74F9F}"/>
              </a:ext>
            </a:extLst>
          </p:cNvPr>
          <p:cNvSpPr txBox="1"/>
          <p:nvPr/>
        </p:nvSpPr>
        <p:spPr>
          <a:xfrm>
            <a:off x="3649121" y="87041"/>
            <a:ext cx="3005835" cy="2846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  <a:ea typeface="+mn-lt"/>
                <a:cs typeface="+mn-lt"/>
              </a:rPr>
              <a:t>SPACEX-LAUNCH-STARSHIP-FIRST</a:t>
            </a:r>
            <a:endParaRPr lang="de-DE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42742DC7-B3EC-7E74-EDE9-D983035947A0}"/>
              </a:ext>
            </a:extLst>
          </p:cNvPr>
          <p:cNvSpPr/>
          <p:nvPr/>
        </p:nvSpPr>
        <p:spPr>
          <a:xfrm>
            <a:off x="3341086" y="1580205"/>
            <a:ext cx="3586039" cy="141656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9F74D702-872B-9060-5D95-7F90912B9857}"/>
              </a:ext>
            </a:extLst>
          </p:cNvPr>
          <p:cNvSpPr/>
          <p:nvPr/>
        </p:nvSpPr>
        <p:spPr>
          <a:xfrm>
            <a:off x="3630791" y="1600842"/>
            <a:ext cx="3029223" cy="283621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5E1F9C9-6779-F445-DD8D-C3FA90092EA2}"/>
              </a:ext>
            </a:extLst>
          </p:cNvPr>
          <p:cNvSpPr txBox="1"/>
          <p:nvPr/>
        </p:nvSpPr>
        <p:spPr>
          <a:xfrm>
            <a:off x="3678492" y="1598526"/>
            <a:ext cx="2925139" cy="2846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  <a:ea typeface="+mn-lt"/>
                <a:cs typeface="+mn-lt"/>
              </a:rPr>
              <a:t>TWITTER-MUSK-OPEN SOURCE-CODE</a:t>
            </a:r>
            <a:endParaRPr lang="de-DE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FD8DFAFA-7525-421A-870F-12B102F84E6F}"/>
              </a:ext>
            </a:extLst>
          </p:cNvPr>
          <p:cNvSpPr/>
          <p:nvPr/>
        </p:nvSpPr>
        <p:spPr>
          <a:xfrm>
            <a:off x="3351410" y="3017800"/>
            <a:ext cx="3579394" cy="1417908"/>
          </a:xfrm>
          <a:prstGeom prst="roundRect">
            <a:avLst/>
          </a:prstGeom>
          <a:noFill/>
          <a:ln>
            <a:solidFill>
              <a:srgbClr val="B8C4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142D3E08-85FB-1A8E-F0DC-AE3A4684A027}"/>
              </a:ext>
            </a:extLst>
          </p:cNvPr>
          <p:cNvSpPr/>
          <p:nvPr/>
        </p:nvSpPr>
        <p:spPr>
          <a:xfrm>
            <a:off x="3647760" y="3039785"/>
            <a:ext cx="3029223" cy="283621"/>
          </a:xfrm>
          <a:prstGeom prst="roundRect">
            <a:avLst/>
          </a:prstGeom>
          <a:solidFill>
            <a:srgbClr val="D0E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ACDBE973-8146-AAE9-5A2C-28F4099AAD00}"/>
              </a:ext>
            </a:extLst>
          </p:cNvPr>
          <p:cNvSpPr txBox="1"/>
          <p:nvPr/>
        </p:nvSpPr>
        <p:spPr>
          <a:xfrm>
            <a:off x="3652598" y="3037469"/>
            <a:ext cx="302821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  <a:ea typeface="+mn-lt"/>
                <a:cs typeface="+mn-lt"/>
              </a:rPr>
              <a:t>AI-LETTER-OPENAI-SYSTEMS-DEVELOPMENT</a:t>
            </a:r>
            <a:endParaRPr lang="de-DE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5" name="Titel 4">
            <a:extLst>
              <a:ext uri="{FF2B5EF4-FFF2-40B4-BE49-F238E27FC236}">
                <a16:creationId xmlns:a16="http://schemas.microsoft.com/office/drawing/2014/main" id="{6F809040-77E1-30D7-7C75-9D36C42860D9}"/>
              </a:ext>
            </a:extLst>
          </p:cNvPr>
          <p:cNvSpPr txBox="1">
            <a:spLocks/>
          </p:cNvSpPr>
          <p:nvPr/>
        </p:nvSpPr>
        <p:spPr>
          <a:xfrm>
            <a:off x="182402" y="1863090"/>
            <a:ext cx="2755939" cy="14123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 dirty="0">
                <a:cs typeface="Calibri"/>
              </a:rPr>
              <a:t>Goal #4:</a:t>
            </a:r>
            <a:br>
              <a:rPr lang="de-DE" sz="2400" b="1" dirty="0">
                <a:cs typeface="Calibri"/>
              </a:rPr>
            </a:br>
            <a:r>
              <a:rPr lang="de-DE" sz="2400" b="1" dirty="0" err="1">
                <a:cs typeface="Calibri"/>
              </a:rPr>
              <a:t>Identify</a:t>
            </a:r>
            <a:r>
              <a:rPr lang="de-DE" sz="2400" b="1" dirty="0">
                <a:cs typeface="Calibri"/>
              </a:rPr>
              <a:t> </a:t>
            </a:r>
            <a:r>
              <a:rPr lang="de-DE" sz="2400" b="1" dirty="0" err="1">
                <a:cs typeface="Calibri"/>
              </a:rPr>
              <a:t>Sentences</a:t>
            </a:r>
            <a:r>
              <a:rPr lang="de-DE" sz="2400" b="1" dirty="0">
                <a:cs typeface="Calibri"/>
              </a:rPr>
              <a:t> </a:t>
            </a:r>
            <a:r>
              <a:rPr lang="de-DE" sz="2400" b="1" dirty="0" err="1">
                <a:cs typeface="Calibri"/>
              </a:rPr>
              <a:t>with</a:t>
            </a:r>
            <a:r>
              <a:rPr lang="de-DE" sz="2400" b="1" dirty="0">
                <a:cs typeface="Calibri"/>
              </a:rPr>
              <a:t> Temporal </a:t>
            </a:r>
            <a:r>
              <a:rPr lang="de-DE" sz="2400" b="1" dirty="0" err="1">
                <a:cs typeface="Calibri"/>
              </a:rPr>
              <a:t>Expressions</a:t>
            </a:r>
          </a:p>
        </p:txBody>
      </p:sp>
      <p:sp>
        <p:nvSpPr>
          <p:cNvPr id="8" name="Fußzeilenplatzhalter 1">
            <a:extLst>
              <a:ext uri="{FF2B5EF4-FFF2-40B4-BE49-F238E27FC236}">
                <a16:creationId xmlns:a16="http://schemas.microsoft.com/office/drawing/2014/main" id="{125F18BB-7642-3DEB-6889-3A8268ADC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de-DE" dirty="0"/>
              <a:t>Innsbruck I Regev </a:t>
            </a:r>
            <a:r>
              <a:rPr lang="en-US" dirty="0" err="1"/>
              <a:t>Juwal</a:t>
            </a:r>
            <a:r>
              <a:rPr lang="de-DE" dirty="0"/>
              <a:t> I 02.05.2023</a:t>
            </a:r>
          </a:p>
        </p:txBody>
      </p:sp>
    </p:spTree>
    <p:extLst>
      <p:ext uri="{BB962C8B-B14F-4D97-AF65-F5344CB8AC3E}">
        <p14:creationId xmlns:p14="http://schemas.microsoft.com/office/powerpoint/2010/main" val="388593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">
  <a:themeElements>
    <a:clrScheme name="Universität Innsbruck 23">
      <a:dk1>
        <a:srgbClr val="343433"/>
      </a:dk1>
      <a:lt1>
        <a:srgbClr val="FFFFFF"/>
      </a:lt1>
      <a:dk2>
        <a:srgbClr val="44546A"/>
      </a:dk2>
      <a:lt2>
        <a:srgbClr val="E7E6E6"/>
      </a:lt2>
      <a:accent1>
        <a:srgbClr val="003361"/>
      </a:accent1>
      <a:accent2>
        <a:srgbClr val="F39200"/>
      </a:accent2>
      <a:accent3>
        <a:srgbClr val="CACBCA"/>
      </a:accent3>
      <a:accent4>
        <a:srgbClr val="898A89"/>
      </a:accent4>
      <a:accent5>
        <a:srgbClr val="767776"/>
      </a:accent5>
      <a:accent6>
        <a:srgbClr val="4C4D4C"/>
      </a:accent6>
      <a:hlink>
        <a:srgbClr val="343433"/>
      </a:hlink>
      <a:folHlink>
        <a:srgbClr val="34343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77</Words>
  <Application>Microsoft Office PowerPoint</Application>
  <PresentationFormat>Bildschirmpräsentation (16:9)</PresentationFormat>
  <Paragraphs>22</Paragraphs>
  <Slides>13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Office</vt:lpstr>
      <vt:lpstr>Detecting and Visualizing Future-related Text Content</vt:lpstr>
      <vt:lpstr>Introduction</vt:lpstr>
      <vt:lpstr>System - Overview</vt:lpstr>
      <vt:lpstr>Goal #1:  Create Multi-Sourced Dataset</vt:lpstr>
      <vt:lpstr>Goal #2: Fine-tune RoBERTa</vt:lpstr>
      <vt:lpstr>System - Overview</vt:lpstr>
      <vt:lpstr>System - Overview</vt:lpstr>
      <vt:lpstr>Goal #3: Clustering into topics</vt:lpstr>
      <vt:lpstr>PowerPoint-Präsentation</vt:lpstr>
      <vt:lpstr>Goal #5: Visualize Sentences on Timeline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Office-Anwender</dc:creator>
  <cp:lastModifiedBy>Microsoft Office-Benutzer</cp:lastModifiedBy>
  <cp:revision>1595</cp:revision>
  <dcterms:created xsi:type="dcterms:W3CDTF">2017-06-06T07:41:45Z</dcterms:created>
  <dcterms:modified xsi:type="dcterms:W3CDTF">2024-01-21T20:11:23Z</dcterms:modified>
</cp:coreProperties>
</file>